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9.xml" ContentType="application/vnd.openxmlformats-officedocument.presentationml.tags+xml"/>
  <Override PartName="/ppt/notesSlides/notesSlide61.xml" ContentType="application/vnd.openxmlformats-officedocument.presentationml.notesSlide+xml"/>
  <Override PartName="/ppt/tags/tag10.xml" ContentType="application/vnd.openxmlformats-officedocument.presentationml.tags+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30"/>
  </p:notesMasterIdLst>
  <p:handoutMasterIdLst>
    <p:handoutMasterId r:id="rId131"/>
  </p:handoutMasterIdLst>
  <p:sldIdLst>
    <p:sldId id="256" r:id="rId2"/>
    <p:sldId id="540" r:id="rId3"/>
    <p:sldId id="1424" r:id="rId4"/>
    <p:sldId id="1426" r:id="rId5"/>
    <p:sldId id="1423" r:id="rId6"/>
    <p:sldId id="267" r:id="rId7"/>
    <p:sldId id="269" r:id="rId8"/>
    <p:sldId id="1337" r:id="rId9"/>
    <p:sldId id="1422" r:id="rId10"/>
    <p:sldId id="1300" r:id="rId11"/>
    <p:sldId id="1346" r:id="rId12"/>
    <p:sldId id="1427" r:id="rId13"/>
    <p:sldId id="1417" r:id="rId14"/>
    <p:sldId id="1366" r:id="rId15"/>
    <p:sldId id="257" r:id="rId16"/>
    <p:sldId id="1328" r:id="rId17"/>
    <p:sldId id="259" r:id="rId18"/>
    <p:sldId id="260" r:id="rId19"/>
    <p:sldId id="1425" r:id="rId20"/>
    <p:sldId id="1367" r:id="rId21"/>
    <p:sldId id="262" r:id="rId22"/>
    <p:sldId id="263" r:id="rId23"/>
    <p:sldId id="1361" r:id="rId24"/>
    <p:sldId id="1345" r:id="rId25"/>
    <p:sldId id="1317" r:id="rId26"/>
    <p:sldId id="1347" r:id="rId27"/>
    <p:sldId id="1318" r:id="rId28"/>
    <p:sldId id="265" r:id="rId29"/>
    <p:sldId id="1326" r:id="rId30"/>
    <p:sldId id="1324" r:id="rId31"/>
    <p:sldId id="1329" r:id="rId32"/>
    <p:sldId id="1310" r:id="rId33"/>
    <p:sldId id="1419" r:id="rId34"/>
    <p:sldId id="1420" r:id="rId35"/>
    <p:sldId id="1418" r:id="rId36"/>
    <p:sldId id="1394" r:id="rId37"/>
    <p:sldId id="1330" r:id="rId38"/>
    <p:sldId id="1395" r:id="rId39"/>
    <p:sldId id="1396" r:id="rId40"/>
    <p:sldId id="1409" r:id="rId41"/>
    <p:sldId id="1354" r:id="rId42"/>
    <p:sldId id="1410" r:id="rId43"/>
    <p:sldId id="1411" r:id="rId44"/>
    <p:sldId id="434" r:id="rId45"/>
    <p:sldId id="1311" r:id="rId46"/>
    <p:sldId id="1348" r:id="rId47"/>
    <p:sldId id="268" r:id="rId48"/>
    <p:sldId id="1333" r:id="rId49"/>
    <p:sldId id="1312" r:id="rId50"/>
    <p:sldId id="1313" r:id="rId51"/>
    <p:sldId id="1369" r:id="rId52"/>
    <p:sldId id="1407" r:id="rId53"/>
    <p:sldId id="271" r:id="rId54"/>
    <p:sldId id="274" r:id="rId55"/>
    <p:sldId id="275" r:id="rId56"/>
    <p:sldId id="1335" r:id="rId57"/>
    <p:sldId id="1362" r:id="rId58"/>
    <p:sldId id="276" r:id="rId59"/>
    <p:sldId id="1315" r:id="rId60"/>
    <p:sldId id="1316" r:id="rId61"/>
    <p:sldId id="1397" r:id="rId62"/>
    <p:sldId id="1398" r:id="rId63"/>
    <p:sldId id="1399" r:id="rId64"/>
    <p:sldId id="1400" r:id="rId65"/>
    <p:sldId id="1334" r:id="rId66"/>
    <p:sldId id="1408" r:id="rId67"/>
    <p:sldId id="1401" r:id="rId68"/>
    <p:sldId id="1402" r:id="rId69"/>
    <p:sldId id="1360" r:id="rId70"/>
    <p:sldId id="1421" r:id="rId71"/>
    <p:sldId id="1433" r:id="rId72"/>
    <p:sldId id="1355" r:id="rId73"/>
    <p:sldId id="1319" r:id="rId74"/>
    <p:sldId id="1349" r:id="rId75"/>
    <p:sldId id="1403" r:id="rId76"/>
    <p:sldId id="1404" r:id="rId77"/>
    <p:sldId id="1405" r:id="rId78"/>
    <p:sldId id="1406" r:id="rId79"/>
    <p:sldId id="289" r:id="rId80"/>
    <p:sldId id="290" r:id="rId81"/>
    <p:sldId id="291" r:id="rId82"/>
    <p:sldId id="1432" r:id="rId83"/>
    <p:sldId id="1339" r:id="rId84"/>
    <p:sldId id="1370" r:id="rId85"/>
    <p:sldId id="292" r:id="rId86"/>
    <p:sldId id="1371" r:id="rId87"/>
    <p:sldId id="294" r:id="rId88"/>
    <p:sldId id="1320" r:id="rId89"/>
    <p:sldId id="1338" r:id="rId90"/>
    <p:sldId id="1412" r:id="rId91"/>
    <p:sldId id="1414" r:id="rId92"/>
    <p:sldId id="1356" r:id="rId93"/>
    <p:sldId id="1415" r:id="rId94"/>
    <p:sldId id="295" r:id="rId95"/>
    <p:sldId id="1350" r:id="rId96"/>
    <p:sldId id="296" r:id="rId97"/>
    <p:sldId id="297" r:id="rId98"/>
    <p:sldId id="298" r:id="rId99"/>
    <p:sldId id="1431" r:id="rId100"/>
    <p:sldId id="299" r:id="rId101"/>
    <p:sldId id="300" r:id="rId102"/>
    <p:sldId id="1373" r:id="rId103"/>
    <p:sldId id="1374" r:id="rId104"/>
    <p:sldId id="1375" r:id="rId105"/>
    <p:sldId id="1376" r:id="rId106"/>
    <p:sldId id="1377" r:id="rId107"/>
    <p:sldId id="1378" r:id="rId108"/>
    <p:sldId id="1428" r:id="rId109"/>
    <p:sldId id="1429" r:id="rId110"/>
    <p:sldId id="1430" r:id="rId111"/>
    <p:sldId id="1379" r:id="rId112"/>
    <p:sldId id="1380" r:id="rId113"/>
    <p:sldId id="1381" r:id="rId114"/>
    <p:sldId id="1365" r:id="rId115"/>
    <p:sldId id="1382" r:id="rId116"/>
    <p:sldId id="1383" r:id="rId117"/>
    <p:sldId id="1325" r:id="rId118"/>
    <p:sldId id="1413" r:id="rId119"/>
    <p:sldId id="1416" r:id="rId120"/>
    <p:sldId id="1385" r:id="rId121"/>
    <p:sldId id="1386" r:id="rId122"/>
    <p:sldId id="1387" r:id="rId123"/>
    <p:sldId id="1388" r:id="rId124"/>
    <p:sldId id="1389" r:id="rId125"/>
    <p:sldId id="1390" r:id="rId126"/>
    <p:sldId id="1391" r:id="rId127"/>
    <p:sldId id="1392" r:id="rId128"/>
    <p:sldId id="1393" r:id="rId129"/>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34E64-56B0-EF43-AA67-B0F25F3014A7}" v="8" dt="2025-04-30T13:26:12.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09" autoAdjust="0"/>
    <p:restoredTop sz="75850" autoAdjust="0"/>
  </p:normalViewPr>
  <p:slideViewPr>
    <p:cSldViewPr snapToGrid="0" snapToObjects="1">
      <p:cViewPr varScale="1">
        <p:scale>
          <a:sx n="63" d="100"/>
          <a:sy n="63" d="100"/>
        </p:scale>
        <p:origin x="584" y="200"/>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handoutMaster" Target="handoutMasters/handoutMaster1.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olon" userId="23ffe71c-c649-46c6-9921-4f3dbcef114c" providerId="ADAL" clId="{0CD34E64-56B0-EF43-AA67-B0F25F3014A7}"/>
    <pc:docChg chg="undo custSel addSld modSld">
      <pc:chgData name="Matt Kolon" userId="23ffe71c-c649-46c6-9921-4f3dbcef114c" providerId="ADAL" clId="{0CD34E64-56B0-EF43-AA67-B0F25F3014A7}" dt="2025-04-30T13:37:28.822" v="2314" actId="20577"/>
      <pc:docMkLst>
        <pc:docMk/>
      </pc:docMkLst>
      <pc:sldChg chg="delSp modSp mod delAnim">
        <pc:chgData name="Matt Kolon" userId="23ffe71c-c649-46c6-9921-4f3dbcef114c" providerId="ADAL" clId="{0CD34E64-56B0-EF43-AA67-B0F25F3014A7}" dt="2025-04-21T13:51:14.846" v="1180" actId="1038"/>
        <pc:sldMkLst>
          <pc:docMk/>
          <pc:sldMk cId="550544583" sldId="1360"/>
        </pc:sldMkLst>
        <pc:spChg chg="mod">
          <ac:chgData name="Matt Kolon" userId="23ffe71c-c649-46c6-9921-4f3dbcef114c" providerId="ADAL" clId="{0CD34E64-56B0-EF43-AA67-B0F25F3014A7}" dt="2025-04-21T13:51:14.846" v="1180" actId="1038"/>
          <ac:spMkLst>
            <pc:docMk/>
            <pc:sldMk cId="550544583" sldId="1360"/>
            <ac:spMk id="7" creationId="{086C61D6-045C-144D-9F93-1978CAC947EF}"/>
          </ac:spMkLst>
        </pc:spChg>
      </pc:sldChg>
      <pc:sldChg chg="modSp mod">
        <pc:chgData name="Matt Kolon" userId="23ffe71c-c649-46c6-9921-4f3dbcef114c" providerId="ADAL" clId="{0CD34E64-56B0-EF43-AA67-B0F25F3014A7}" dt="2025-04-19T15:32:48.381" v="49" actId="20577"/>
        <pc:sldMkLst>
          <pc:docMk/>
          <pc:sldMk cId="2838327726" sldId="1361"/>
        </pc:sldMkLst>
        <pc:spChg chg="mod">
          <ac:chgData name="Matt Kolon" userId="23ffe71c-c649-46c6-9921-4f3dbcef114c" providerId="ADAL" clId="{0CD34E64-56B0-EF43-AA67-B0F25F3014A7}" dt="2025-04-19T15:32:48.381" v="49" actId="20577"/>
          <ac:spMkLst>
            <pc:docMk/>
            <pc:sldMk cId="2838327726" sldId="1361"/>
            <ac:spMk id="2" creationId="{B57535BF-9684-C540-9235-8D594F2C7952}"/>
          </ac:spMkLst>
        </pc:spChg>
      </pc:sldChg>
      <pc:sldChg chg="modSp mod">
        <pc:chgData name="Matt Kolon" userId="23ffe71c-c649-46c6-9921-4f3dbcef114c" providerId="ADAL" clId="{0CD34E64-56B0-EF43-AA67-B0F25F3014A7}" dt="2025-04-21T13:28:40.123" v="1152" actId="5793"/>
        <pc:sldMkLst>
          <pc:docMk/>
          <pc:sldMk cId="3510881720" sldId="1408"/>
        </pc:sldMkLst>
        <pc:spChg chg="mod">
          <ac:chgData name="Matt Kolon" userId="23ffe71c-c649-46c6-9921-4f3dbcef114c" providerId="ADAL" clId="{0CD34E64-56B0-EF43-AA67-B0F25F3014A7}" dt="2025-04-21T13:28:40.123" v="1152" actId="5793"/>
          <ac:spMkLst>
            <pc:docMk/>
            <pc:sldMk cId="3510881720" sldId="1408"/>
            <ac:spMk id="3" creationId="{FF95DD5A-2EB7-9943-95B3-9FA72CEE2C4F}"/>
          </ac:spMkLst>
        </pc:spChg>
      </pc:sldChg>
      <pc:sldChg chg="modSp mod">
        <pc:chgData name="Matt Kolon" userId="23ffe71c-c649-46c6-9921-4f3dbcef114c" providerId="ADAL" clId="{0CD34E64-56B0-EF43-AA67-B0F25F3014A7}" dt="2025-04-21T12:46:24.588" v="922" actId="20577"/>
        <pc:sldMkLst>
          <pc:docMk/>
          <pc:sldMk cId="3251934116" sldId="1417"/>
        </pc:sldMkLst>
        <pc:spChg chg="mod">
          <ac:chgData name="Matt Kolon" userId="23ffe71c-c649-46c6-9921-4f3dbcef114c" providerId="ADAL" clId="{0CD34E64-56B0-EF43-AA67-B0F25F3014A7}" dt="2025-04-21T12:46:24.588" v="922" actId="20577"/>
          <ac:spMkLst>
            <pc:docMk/>
            <pc:sldMk cId="3251934116" sldId="1417"/>
            <ac:spMk id="3" creationId="{4EB44D6C-0304-4640-8A19-44B3C511DDDD}"/>
          </ac:spMkLst>
        </pc:spChg>
      </pc:sldChg>
      <pc:sldChg chg="modSp mod">
        <pc:chgData name="Matt Kolon" userId="23ffe71c-c649-46c6-9921-4f3dbcef114c" providerId="ADAL" clId="{0CD34E64-56B0-EF43-AA67-B0F25F3014A7}" dt="2025-04-21T13:51:43.932" v="1244" actId="20577"/>
        <pc:sldMkLst>
          <pc:docMk/>
          <pc:sldMk cId="3214272309" sldId="1421"/>
        </pc:sldMkLst>
        <pc:spChg chg="mod">
          <ac:chgData name="Matt Kolon" userId="23ffe71c-c649-46c6-9921-4f3dbcef114c" providerId="ADAL" clId="{0CD34E64-56B0-EF43-AA67-B0F25F3014A7}" dt="2025-04-21T13:29:55.812" v="1176" actId="20577"/>
          <ac:spMkLst>
            <pc:docMk/>
            <pc:sldMk cId="3214272309" sldId="1421"/>
            <ac:spMk id="2" creationId="{64A2AF72-8C16-F345-B8A2-324925CACCF6}"/>
          </ac:spMkLst>
        </pc:spChg>
        <pc:spChg chg="mod">
          <ac:chgData name="Matt Kolon" userId="23ffe71c-c649-46c6-9921-4f3dbcef114c" providerId="ADAL" clId="{0CD34E64-56B0-EF43-AA67-B0F25F3014A7}" dt="2025-04-21T13:51:43.932" v="1244" actId="20577"/>
          <ac:spMkLst>
            <pc:docMk/>
            <pc:sldMk cId="3214272309" sldId="1421"/>
            <ac:spMk id="3" creationId="{CFC67EC8-9419-4445-808A-20814FB85710}"/>
          </ac:spMkLst>
        </pc:spChg>
      </pc:sldChg>
      <pc:sldChg chg="modSp mod">
        <pc:chgData name="Matt Kolon" userId="23ffe71c-c649-46c6-9921-4f3dbcef114c" providerId="ADAL" clId="{0CD34E64-56B0-EF43-AA67-B0F25F3014A7}" dt="2025-04-28T20:07:20.398" v="1512" actId="20577"/>
        <pc:sldMkLst>
          <pc:docMk/>
          <pc:sldMk cId="469499008" sldId="1422"/>
        </pc:sldMkLst>
        <pc:spChg chg="mod">
          <ac:chgData name="Matt Kolon" userId="23ffe71c-c649-46c6-9921-4f3dbcef114c" providerId="ADAL" clId="{0CD34E64-56B0-EF43-AA67-B0F25F3014A7}" dt="2025-04-28T20:07:20.398" v="1512" actId="20577"/>
          <ac:spMkLst>
            <pc:docMk/>
            <pc:sldMk cId="469499008" sldId="1422"/>
            <ac:spMk id="3" creationId="{AE0E7C11-8F53-57F5-9DF0-A9CE83338071}"/>
          </ac:spMkLst>
        </pc:spChg>
      </pc:sldChg>
      <pc:sldChg chg="modSp mod">
        <pc:chgData name="Matt Kolon" userId="23ffe71c-c649-46c6-9921-4f3dbcef114c" providerId="ADAL" clId="{0CD34E64-56B0-EF43-AA67-B0F25F3014A7}" dt="2025-04-28T20:03:22.240" v="1435" actId="20577"/>
        <pc:sldMkLst>
          <pc:docMk/>
          <pc:sldMk cId="2335924009" sldId="1423"/>
        </pc:sldMkLst>
        <pc:spChg chg="mod">
          <ac:chgData name="Matt Kolon" userId="23ffe71c-c649-46c6-9921-4f3dbcef114c" providerId="ADAL" clId="{0CD34E64-56B0-EF43-AA67-B0F25F3014A7}" dt="2025-04-28T20:03:22.240" v="1435" actId="20577"/>
          <ac:spMkLst>
            <pc:docMk/>
            <pc:sldMk cId="2335924009" sldId="1423"/>
            <ac:spMk id="3" creationId="{E655A964-69B0-CF45-9266-E88C84348EA0}"/>
          </ac:spMkLst>
        </pc:spChg>
      </pc:sldChg>
      <pc:sldChg chg="addSp delSp modSp new mod">
        <pc:chgData name="Matt Kolon" userId="23ffe71c-c649-46c6-9921-4f3dbcef114c" providerId="ADAL" clId="{0CD34E64-56B0-EF43-AA67-B0F25F3014A7}" dt="2025-04-21T13:26:58.117" v="1104"/>
        <pc:sldMkLst>
          <pc:docMk/>
          <pc:sldMk cId="2770009121" sldId="1425"/>
        </pc:sldMkLst>
        <pc:spChg chg="mod">
          <ac:chgData name="Matt Kolon" userId="23ffe71c-c649-46c6-9921-4f3dbcef114c" providerId="ADAL" clId="{0CD34E64-56B0-EF43-AA67-B0F25F3014A7}" dt="2025-04-19T15:34:01.316" v="86" actId="20577"/>
          <ac:spMkLst>
            <pc:docMk/>
            <pc:sldMk cId="2770009121" sldId="1425"/>
            <ac:spMk id="2" creationId="{D8C1F69B-71AE-FE42-1603-94075F4E0AD4}"/>
          </ac:spMkLst>
        </pc:spChg>
        <pc:spChg chg="mod">
          <ac:chgData name="Matt Kolon" userId="23ffe71c-c649-46c6-9921-4f3dbcef114c" providerId="ADAL" clId="{0CD34E64-56B0-EF43-AA67-B0F25F3014A7}" dt="2025-04-21T13:25:32.657" v="1095" actId="20577"/>
          <ac:spMkLst>
            <pc:docMk/>
            <pc:sldMk cId="2770009121" sldId="1425"/>
            <ac:spMk id="3" creationId="{2B0A6FB5-E5A9-E110-9320-B99D8DE4BD49}"/>
          </ac:spMkLst>
        </pc:spChg>
        <pc:picChg chg="add mod">
          <ac:chgData name="Matt Kolon" userId="23ffe71c-c649-46c6-9921-4f3dbcef114c" providerId="ADAL" clId="{0CD34E64-56B0-EF43-AA67-B0F25F3014A7}" dt="2025-04-21T13:26:54.336" v="1102" actId="1076"/>
          <ac:picMkLst>
            <pc:docMk/>
            <pc:sldMk cId="2770009121" sldId="1425"/>
            <ac:picMk id="5" creationId="{C90D4B59-5CA6-0559-6DBC-BC56B5102E0A}"/>
          </ac:picMkLst>
        </pc:picChg>
      </pc:sldChg>
      <pc:sldChg chg="modSp add mod">
        <pc:chgData name="Matt Kolon" userId="23ffe71c-c649-46c6-9921-4f3dbcef114c" providerId="ADAL" clId="{0CD34E64-56B0-EF43-AA67-B0F25F3014A7}" dt="2025-04-21T12:45:25.038" v="918" actId="1076"/>
        <pc:sldMkLst>
          <pc:docMk/>
          <pc:sldMk cId="3049446842" sldId="1426"/>
        </pc:sldMkLst>
        <pc:spChg chg="mod">
          <ac:chgData name="Matt Kolon" userId="23ffe71c-c649-46c6-9921-4f3dbcef114c" providerId="ADAL" clId="{0CD34E64-56B0-EF43-AA67-B0F25F3014A7}" dt="2025-04-21T12:29:29.635" v="169" actId="20577"/>
          <ac:spMkLst>
            <pc:docMk/>
            <pc:sldMk cId="3049446842" sldId="1426"/>
            <ac:spMk id="2" creationId="{2DA252E5-D091-B487-8955-FEA02DA0EB96}"/>
          </ac:spMkLst>
        </pc:spChg>
        <pc:spChg chg="mod">
          <ac:chgData name="Matt Kolon" userId="23ffe71c-c649-46c6-9921-4f3dbcef114c" providerId="ADAL" clId="{0CD34E64-56B0-EF43-AA67-B0F25F3014A7}" dt="2025-04-21T12:45:09.686" v="916" actId="20577"/>
          <ac:spMkLst>
            <pc:docMk/>
            <pc:sldMk cId="3049446842" sldId="1426"/>
            <ac:spMk id="3" creationId="{F831BA1A-3DCA-17BB-F059-F8037E22EE4C}"/>
          </ac:spMkLst>
        </pc:spChg>
        <pc:picChg chg="mod">
          <ac:chgData name="Matt Kolon" userId="23ffe71c-c649-46c6-9921-4f3dbcef114c" providerId="ADAL" clId="{0CD34E64-56B0-EF43-AA67-B0F25F3014A7}" dt="2025-04-21T12:45:25.038" v="918" actId="1076"/>
          <ac:picMkLst>
            <pc:docMk/>
            <pc:sldMk cId="3049446842" sldId="1426"/>
            <ac:picMk id="6" creationId="{6AEA0DAB-6B9B-2847-8963-FBE74E3838FD}"/>
          </ac:picMkLst>
        </pc:picChg>
      </pc:sldChg>
      <pc:sldChg chg="modSp new mod">
        <pc:chgData name="Matt Kolon" userId="23ffe71c-c649-46c6-9921-4f3dbcef114c" providerId="ADAL" clId="{0CD34E64-56B0-EF43-AA67-B0F25F3014A7}" dt="2025-04-30T13:37:28.822" v="2314" actId="20577"/>
        <pc:sldMkLst>
          <pc:docMk/>
          <pc:sldMk cId="2127131507" sldId="1427"/>
        </pc:sldMkLst>
        <pc:spChg chg="mod">
          <ac:chgData name="Matt Kolon" userId="23ffe71c-c649-46c6-9921-4f3dbcef114c" providerId="ADAL" clId="{0CD34E64-56B0-EF43-AA67-B0F25F3014A7}" dt="2025-04-30T13:11:17.416" v="1548" actId="20577"/>
          <ac:spMkLst>
            <pc:docMk/>
            <pc:sldMk cId="2127131507" sldId="1427"/>
            <ac:spMk id="2" creationId="{1F8B9557-3A80-27C1-C4FC-14EF185E9D35}"/>
          </ac:spMkLst>
        </pc:spChg>
        <pc:spChg chg="mod">
          <ac:chgData name="Matt Kolon" userId="23ffe71c-c649-46c6-9921-4f3dbcef114c" providerId="ADAL" clId="{0CD34E64-56B0-EF43-AA67-B0F25F3014A7}" dt="2025-04-30T13:37:28.822" v="2314" actId="20577"/>
          <ac:spMkLst>
            <pc:docMk/>
            <pc:sldMk cId="2127131507" sldId="1427"/>
            <ac:spMk id="3" creationId="{495DECA8-5300-19DE-CD34-7F6E7F7F42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5/12/25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13</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19</a:t>
            </a:fld>
            <a:endParaRPr lang="en-US"/>
          </a:p>
        </p:txBody>
      </p:sp>
    </p:spTree>
    <p:extLst>
      <p:ext uri="{BB962C8B-B14F-4D97-AF65-F5344CB8AC3E}">
        <p14:creationId xmlns:p14="http://schemas.microsoft.com/office/powerpoint/2010/main" val="321631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21</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23</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24</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25</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29</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5/12/25</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30</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5/12/25</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31</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5/12/25</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33</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34</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35</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38</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40</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41</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44</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5/12/25</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47</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48</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49</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50</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213B-CB1B-B163-ACB4-22CF1519A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A34984-CD18-FEAD-CD00-1B2471F33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54E67-9F08-98A6-39A8-C5D121CC37D8}"/>
              </a:ext>
            </a:extLst>
          </p:cNvPr>
          <p:cNvSpPr>
            <a:spLocks noGrp="1"/>
          </p:cNvSpPr>
          <p:nvPr>
            <p:ph type="body" idx="1"/>
          </p:nvPr>
        </p:nvSpPr>
        <p:spPr/>
        <p:txBody>
          <a:bodyPr/>
          <a:lstStyle/>
          <a:p>
            <a:r>
              <a:rPr lang="en-US" dirty="0"/>
              <a:t>Click the random group button</a:t>
            </a:r>
          </a:p>
          <a:p>
            <a:endParaRPr lang="en-US" dirty="0"/>
          </a:p>
        </p:txBody>
      </p:sp>
      <p:sp>
        <p:nvSpPr>
          <p:cNvPr id="4" name="Header Placeholder 3">
            <a:extLst>
              <a:ext uri="{FF2B5EF4-FFF2-40B4-BE49-F238E27FC236}">
                <a16:creationId xmlns:a16="http://schemas.microsoft.com/office/drawing/2014/main" id="{4A0AB873-60D9-F9F0-5F5F-C841DA0A3BE6}"/>
              </a:ext>
            </a:extLst>
          </p:cNvPr>
          <p:cNvSpPr>
            <a:spLocks noGrp="1"/>
          </p:cNvSpPr>
          <p:nvPr>
            <p:ph type="hdr" sz="quarter"/>
          </p:nvPr>
        </p:nvSpPr>
        <p:spPr/>
        <p:txBody>
          <a:bodyPr/>
          <a:lstStyle/>
          <a:p>
            <a:r>
              <a:rPr lang="en-US"/>
              <a:t>Introduction to Security</a:t>
            </a:r>
          </a:p>
        </p:txBody>
      </p:sp>
      <p:sp>
        <p:nvSpPr>
          <p:cNvPr id="5" name="Date Placeholder 4">
            <a:extLst>
              <a:ext uri="{FF2B5EF4-FFF2-40B4-BE49-F238E27FC236}">
                <a16:creationId xmlns:a16="http://schemas.microsoft.com/office/drawing/2014/main" id="{EB1ABEEC-E4D8-8B0C-80A7-E5611DD1BB79}"/>
              </a:ext>
            </a:extLst>
          </p:cNvPr>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a:extLst>
              <a:ext uri="{FF2B5EF4-FFF2-40B4-BE49-F238E27FC236}">
                <a16:creationId xmlns:a16="http://schemas.microsoft.com/office/drawing/2014/main" id="{F30F6C44-6D07-F16A-4C56-D82A7E08B4D1}"/>
              </a:ext>
            </a:extLst>
          </p:cNvPr>
          <p:cNvSpPr>
            <a:spLocks noGrp="1"/>
          </p:cNvSpPr>
          <p:nvPr>
            <p:ph type="sldNum" sz="quarter" idx="5"/>
          </p:nvPr>
        </p:nvSpPr>
        <p:spPr/>
        <p:txBody>
          <a:bodyPr/>
          <a:lstStyle/>
          <a:p>
            <a:fld id="{A2D9B7C9-1F58-4F07-8711-AA0F3022BC7D}" type="slidenum">
              <a:rPr lang="en-US" smtClean="0"/>
              <a:pPr/>
              <a:t>4</a:t>
            </a:fld>
            <a:endParaRPr lang="en-US" sz="1300"/>
          </a:p>
        </p:txBody>
      </p:sp>
    </p:spTree>
    <p:extLst>
      <p:ext uri="{BB962C8B-B14F-4D97-AF65-F5344CB8AC3E}">
        <p14:creationId xmlns:p14="http://schemas.microsoft.com/office/powerpoint/2010/main" val="2597070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54</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55</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56</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58</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59</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60</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62</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63</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65</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177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67</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68</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79</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84</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85</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96</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107</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110</a:t>
            </a:fld>
            <a:endParaRPr lang="en-US"/>
          </a:p>
        </p:txBody>
      </p:sp>
    </p:spTree>
    <p:extLst>
      <p:ext uri="{BB962C8B-B14F-4D97-AF65-F5344CB8AC3E}">
        <p14:creationId xmlns:p14="http://schemas.microsoft.com/office/powerpoint/2010/main" val="1369481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113</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117</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5/12/25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118</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a:xfrm>
            <a:off x="-30163" y="438150"/>
            <a:ext cx="7515226" cy="4227513"/>
          </a:xfrm>
        </p:spPr>
      </p:sp>
      <p:sp>
        <p:nvSpPr>
          <p:cNvPr id="13" name="Notes Placeholder 12"/>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7C5CBB19-C4B7-43B5-AEF3-7AFEE2310D7D}" type="datetime1">
              <a:rPr lang="en-US" smtClean="0"/>
              <a:t>5/12/25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127</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40583181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5/12/25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128</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5/12/25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5/12/25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311523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5/12/25</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0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ithandbook.ffiec.gov/it-booklets/information-security/ii-information-security-program-management/iic-risk-mitigation/iic15-logical-security/iic15-c-remote-acces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8.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mailto:info@hil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1.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register.com/"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ybernews.com/" TargetMode="External"/><Relationship Id="rId5" Type="http://schemas.openxmlformats.org/officeDocument/2006/relationships/hyperlink" Target="https://www.securityweek.com/" TargetMode="External"/><Relationship Id="rId4" Type="http://schemas.openxmlformats.org/officeDocument/2006/relationships/hyperlink" Target="https://thehackernew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3.xml"/><Relationship Id="rId7" Type="http://schemas.openxmlformats.org/officeDocument/2006/relationships/image" Target="../media/image48.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image" Target="../media/image45.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jpeg"/></Relationships>
</file>

<file path=ppt/slides/_rels/slide8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8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jpeg"/><Relationship Id="rId4" Type="http://schemas.openxmlformats.org/officeDocument/2006/relationships/image" Target="../media/image10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100</a:t>
            </a:fld>
            <a:endParaRPr lang="en-US" sz="1350"/>
          </a:p>
        </p:txBody>
      </p:sp>
    </p:spTree>
    <p:extLst>
      <p:ext uri="{BB962C8B-B14F-4D97-AF65-F5344CB8AC3E}">
        <p14:creationId xmlns:p14="http://schemas.microsoft.com/office/powerpoint/2010/main" val="26884385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In 2019 SD-WANs aren’t yet widely deployed by banks, but expect to see them a common solution soon.</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101</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102</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103</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104</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105</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177713732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107</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6FFB-4B2B-A1DB-04A5-0E5B85A69049}"/>
              </a:ext>
            </a:extLst>
          </p:cNvPr>
          <p:cNvSpPr>
            <a:spLocks noGrp="1"/>
          </p:cNvSpPr>
          <p:nvPr>
            <p:ph type="title"/>
          </p:nvPr>
        </p:nvSpPr>
        <p:spPr/>
        <p:txBody>
          <a:bodyPr/>
          <a:lstStyle/>
          <a:p>
            <a:r>
              <a:rPr lang="en-US" dirty="0"/>
              <a:t>Who’s in Charge?</a:t>
            </a:r>
          </a:p>
        </p:txBody>
      </p:sp>
      <p:sp>
        <p:nvSpPr>
          <p:cNvPr id="3" name="Content Placeholder 2">
            <a:extLst>
              <a:ext uri="{FF2B5EF4-FFF2-40B4-BE49-F238E27FC236}">
                <a16:creationId xmlns:a16="http://schemas.microsoft.com/office/drawing/2014/main" id="{00757A6E-9331-F51A-1BF3-DF026E9E7F91}"/>
              </a:ext>
            </a:extLst>
          </p:cNvPr>
          <p:cNvSpPr>
            <a:spLocks noGrp="1"/>
          </p:cNvSpPr>
          <p:nvPr>
            <p:ph idx="1"/>
          </p:nvPr>
        </p:nvSpPr>
        <p:spPr/>
        <p:txBody>
          <a:bodyPr/>
          <a:lstStyle/>
          <a:p>
            <a:pPr marL="0" indent="0">
              <a:buNone/>
            </a:pPr>
            <a:r>
              <a:rPr lang="en-US" dirty="0"/>
              <a:t>Agencies who regulate remote access</a:t>
            </a:r>
          </a:p>
          <a:p>
            <a:pPr lvl="1"/>
            <a:r>
              <a:rPr lang="en-US" b="1" dirty="0"/>
              <a:t>Federal Financial Institutions Examination Council (FFIEC)</a:t>
            </a:r>
            <a:endParaRPr lang="en-US" dirty="0"/>
          </a:p>
          <a:p>
            <a:pPr lvl="1"/>
            <a:r>
              <a:rPr lang="en-US" b="1" dirty="0"/>
              <a:t>Office of the Comptroller of the Currency (OCC)</a:t>
            </a:r>
            <a:endParaRPr lang="en-US" dirty="0"/>
          </a:p>
          <a:p>
            <a:pPr lvl="1"/>
            <a:r>
              <a:rPr lang="en-US" b="1" dirty="0"/>
              <a:t>Federal Deposit Insurance Corporation (FDIC)</a:t>
            </a:r>
            <a:endParaRPr lang="en-US" dirty="0"/>
          </a:p>
          <a:p>
            <a:pPr lvl="1"/>
            <a:r>
              <a:rPr lang="en-US" b="1" dirty="0"/>
              <a:t>Federal Reserve Board (FRB)</a:t>
            </a:r>
            <a:endParaRPr lang="en-US" dirty="0"/>
          </a:p>
          <a:p>
            <a:pPr lvl="1"/>
            <a:r>
              <a:rPr lang="en-US" b="1" dirty="0"/>
              <a:t>National Credit Union Administration (NCUA)</a:t>
            </a:r>
            <a:endParaRPr lang="en-US" dirty="0"/>
          </a:p>
          <a:p>
            <a:r>
              <a:rPr lang="en-US" dirty="0"/>
              <a:t>Regs from them and others</a:t>
            </a:r>
          </a:p>
          <a:p>
            <a:pPr lvl="1"/>
            <a:r>
              <a:rPr lang="en-US" dirty="0"/>
              <a:t>FFIEC Handbook(s)</a:t>
            </a:r>
          </a:p>
          <a:p>
            <a:pPr lvl="1"/>
            <a:r>
              <a:rPr lang="en-US" dirty="0"/>
              <a:t>FFIEC Remote Access Risk Management Guidance</a:t>
            </a:r>
          </a:p>
          <a:p>
            <a:pPr lvl="1"/>
            <a:r>
              <a:rPr lang="en-US" dirty="0"/>
              <a:t>GLBA Safeguards Rule and Guidelines</a:t>
            </a:r>
          </a:p>
          <a:p>
            <a:pPr lvl="1"/>
            <a:r>
              <a:rPr lang="en-US" dirty="0"/>
              <a:t>Bank Service Company Act</a:t>
            </a:r>
          </a:p>
        </p:txBody>
      </p:sp>
    </p:spTree>
    <p:extLst>
      <p:ext uri="{BB962C8B-B14F-4D97-AF65-F5344CB8AC3E}">
        <p14:creationId xmlns:p14="http://schemas.microsoft.com/office/powerpoint/2010/main" val="3803587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F92E-42BA-3849-3208-DD1AF9F76166}"/>
              </a:ext>
            </a:extLst>
          </p:cNvPr>
          <p:cNvSpPr>
            <a:spLocks noGrp="1"/>
          </p:cNvSpPr>
          <p:nvPr>
            <p:ph type="title"/>
          </p:nvPr>
        </p:nvSpPr>
        <p:spPr/>
        <p:txBody>
          <a:bodyPr/>
          <a:lstStyle/>
          <a:p>
            <a:r>
              <a:rPr lang="en-US" b="1" dirty="0"/>
              <a:t>Risk Management Expectations 🛡️ </a:t>
            </a:r>
            <a:endParaRPr lang="en-US" dirty="0"/>
          </a:p>
        </p:txBody>
      </p:sp>
      <p:sp>
        <p:nvSpPr>
          <p:cNvPr id="3" name="Content Placeholder 2">
            <a:extLst>
              <a:ext uri="{FF2B5EF4-FFF2-40B4-BE49-F238E27FC236}">
                <a16:creationId xmlns:a16="http://schemas.microsoft.com/office/drawing/2014/main" id="{4E8F0D56-3B80-4279-97C4-34FAC8D3A8A3}"/>
              </a:ext>
            </a:extLst>
          </p:cNvPr>
          <p:cNvSpPr>
            <a:spLocks noGrp="1"/>
          </p:cNvSpPr>
          <p:nvPr>
            <p:ph idx="1"/>
          </p:nvPr>
        </p:nvSpPr>
        <p:spPr/>
        <p:txBody>
          <a:bodyPr/>
          <a:lstStyle/>
          <a:p>
            <a:pPr>
              <a:buNone/>
            </a:pPr>
            <a:r>
              <a:rPr lang="en-US" dirty="0"/>
              <a:t>Regulators might expect banks to have:</a:t>
            </a:r>
            <a:br>
              <a:rPr lang="en-US" dirty="0"/>
            </a:br>
            <a:endParaRPr lang="en-US" dirty="0"/>
          </a:p>
          <a:p>
            <a:pPr>
              <a:buFont typeface="Arial" panose="020B0604020202020204" pitchFamily="34" charset="0"/>
              <a:buChar char="•"/>
            </a:pPr>
            <a:r>
              <a:rPr lang="en-US" b="1" dirty="0"/>
              <a:t>Risk assessments</a:t>
            </a:r>
            <a:r>
              <a:rPr lang="en-US" dirty="0"/>
              <a:t> specific to remote access</a:t>
            </a:r>
          </a:p>
          <a:p>
            <a:pPr>
              <a:buFont typeface="Arial" panose="020B0604020202020204" pitchFamily="34" charset="0"/>
              <a:buChar char="•"/>
            </a:pPr>
            <a:r>
              <a:rPr lang="en-US" b="1" dirty="0"/>
              <a:t>Access controls</a:t>
            </a:r>
            <a:r>
              <a:rPr lang="en-US" dirty="0"/>
              <a:t>: least privilege, time-limited sessions</a:t>
            </a:r>
          </a:p>
          <a:p>
            <a:pPr>
              <a:buFont typeface="Arial" panose="020B0604020202020204" pitchFamily="34" charset="0"/>
              <a:buChar char="•"/>
            </a:pPr>
            <a:r>
              <a:rPr lang="en-US" b="1" dirty="0"/>
              <a:t>Monitoring</a:t>
            </a:r>
            <a:r>
              <a:rPr lang="en-US" dirty="0"/>
              <a:t> and </a:t>
            </a:r>
            <a:r>
              <a:rPr lang="en-US" b="1" dirty="0"/>
              <a:t>audit logging</a:t>
            </a:r>
            <a:endParaRPr lang="en-US" dirty="0"/>
          </a:p>
          <a:p>
            <a:pPr>
              <a:buFont typeface="Arial" panose="020B0604020202020204" pitchFamily="34" charset="0"/>
              <a:buChar char="•"/>
            </a:pPr>
            <a:r>
              <a:rPr lang="en-US" b="1" dirty="0"/>
              <a:t>Network segmentation</a:t>
            </a:r>
            <a:r>
              <a:rPr lang="en-US" dirty="0"/>
              <a:t> (e.g., remote access restricted to specific zones)</a:t>
            </a:r>
          </a:p>
          <a:p>
            <a:pPr>
              <a:buFont typeface="Arial" panose="020B0604020202020204" pitchFamily="34" charset="0"/>
              <a:buChar char="•"/>
            </a:pPr>
            <a:r>
              <a:rPr lang="en-US" b="1" dirty="0"/>
              <a:t>Incident response plans</a:t>
            </a:r>
            <a:r>
              <a:rPr lang="en-US" dirty="0"/>
              <a:t> for breaches involving remote access</a:t>
            </a:r>
          </a:p>
          <a:p>
            <a:endParaRPr lang="en-US" dirty="0"/>
          </a:p>
        </p:txBody>
      </p:sp>
    </p:spTree>
    <p:extLst>
      <p:ext uri="{BB962C8B-B14F-4D97-AF65-F5344CB8AC3E}">
        <p14:creationId xmlns:p14="http://schemas.microsoft.com/office/powerpoint/2010/main" val="40230095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11</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7A6F-8A21-B155-7CDB-95381D3FB932}"/>
              </a:ext>
            </a:extLst>
          </p:cNvPr>
          <p:cNvSpPr>
            <a:spLocks noGrp="1"/>
          </p:cNvSpPr>
          <p:nvPr>
            <p:ph type="title"/>
          </p:nvPr>
        </p:nvSpPr>
        <p:spPr/>
        <p:txBody>
          <a:bodyPr/>
          <a:lstStyle/>
          <a:p>
            <a:r>
              <a:rPr lang="en-US" dirty="0"/>
              <a:t>Hmm...a VPN/RA-specific Risk Assessment?</a:t>
            </a:r>
          </a:p>
        </p:txBody>
      </p:sp>
      <p:sp>
        <p:nvSpPr>
          <p:cNvPr id="3" name="Content Placeholder 2">
            <a:extLst>
              <a:ext uri="{FF2B5EF4-FFF2-40B4-BE49-F238E27FC236}">
                <a16:creationId xmlns:a16="http://schemas.microsoft.com/office/drawing/2014/main" id="{618D9703-965B-72D0-3B83-7B164A9B169B}"/>
              </a:ext>
            </a:extLst>
          </p:cNvPr>
          <p:cNvSpPr>
            <a:spLocks noGrp="1"/>
          </p:cNvSpPr>
          <p:nvPr>
            <p:ph idx="1"/>
          </p:nvPr>
        </p:nvSpPr>
        <p:spPr>
          <a:xfrm>
            <a:off x="1257300" y="2193131"/>
            <a:ext cx="9248140" cy="6967198"/>
          </a:xfrm>
        </p:spPr>
        <p:txBody>
          <a:bodyPr/>
          <a:lstStyle/>
          <a:p>
            <a:r>
              <a:rPr lang="en-US" dirty="0"/>
              <a:t>What would that look like?</a:t>
            </a:r>
          </a:p>
          <a:p>
            <a:r>
              <a:rPr lang="en-US" dirty="0"/>
              <a:t>Would you:</a:t>
            </a:r>
          </a:p>
          <a:p>
            <a:pPr lvl="1"/>
            <a:r>
              <a:rPr lang="en-US" dirty="0"/>
              <a:t>Create it yourself?</a:t>
            </a:r>
          </a:p>
          <a:p>
            <a:pPr lvl="1"/>
            <a:r>
              <a:rPr lang="en-US" dirty="0"/>
              <a:t>Pull from the FFIEC handbook?</a:t>
            </a:r>
          </a:p>
          <a:p>
            <a:pPr lvl="1"/>
            <a:r>
              <a:rPr lang="en-US" dirty="0"/>
              <a:t>Consult the BSCA?</a:t>
            </a:r>
          </a:p>
          <a:p>
            <a:pPr lvl="1"/>
            <a:r>
              <a:rPr lang="en-US" dirty="0"/>
              <a:t>Provide it to the bank?</a:t>
            </a:r>
          </a:p>
          <a:p>
            <a:r>
              <a:rPr lang="en-US" dirty="0"/>
              <a:t>What controls might be implemented with it in mind?</a:t>
            </a:r>
          </a:p>
          <a:p>
            <a:pPr lvl="1"/>
            <a:r>
              <a:rPr lang="en-US" dirty="0"/>
              <a:t>Administrative?</a:t>
            </a:r>
          </a:p>
          <a:p>
            <a:pPr lvl="1"/>
            <a:r>
              <a:rPr lang="en-US" dirty="0"/>
              <a:t>Outsourced?</a:t>
            </a:r>
          </a:p>
          <a:p>
            <a:pPr lvl="1"/>
            <a:r>
              <a:rPr lang="en-US" dirty="0"/>
              <a:t>Technical?</a:t>
            </a:r>
          </a:p>
          <a:p>
            <a:pPr lvl="1"/>
            <a:endParaRPr lang="en-US" dirty="0"/>
          </a:p>
        </p:txBody>
      </p:sp>
      <p:pic>
        <p:nvPicPr>
          <p:cNvPr id="5" name="Picture 4" descr="A person with a finger on his cheek&#10;&#10;AI-generated content may be incorrect.">
            <a:extLst>
              <a:ext uri="{FF2B5EF4-FFF2-40B4-BE49-F238E27FC236}">
                <a16:creationId xmlns:a16="http://schemas.microsoft.com/office/drawing/2014/main" id="{37D58A8B-01FB-253F-7356-D2B0CEDF2230}"/>
              </a:ext>
            </a:extLst>
          </p:cNvPr>
          <p:cNvPicPr>
            <a:picLocks noChangeAspect="1"/>
          </p:cNvPicPr>
          <p:nvPr/>
        </p:nvPicPr>
        <p:blipFill>
          <a:blip r:embed="rId3"/>
          <a:stretch>
            <a:fillRect/>
          </a:stretch>
        </p:blipFill>
        <p:spPr>
          <a:xfrm>
            <a:off x="11345140" y="3773000"/>
            <a:ext cx="4686300" cy="4864100"/>
          </a:xfrm>
          <a:prstGeom prst="rect">
            <a:avLst/>
          </a:prstGeom>
        </p:spPr>
      </p:pic>
    </p:spTree>
    <p:extLst>
      <p:ext uri="{BB962C8B-B14F-4D97-AF65-F5344CB8AC3E}">
        <p14:creationId xmlns:p14="http://schemas.microsoft.com/office/powerpoint/2010/main" val="13086971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111</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112</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113</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114</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115</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116</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117</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118</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119</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9557-3A80-27C1-C4FC-14EF185E9D35}"/>
              </a:ext>
            </a:extLst>
          </p:cNvPr>
          <p:cNvSpPr>
            <a:spLocks noGrp="1"/>
          </p:cNvSpPr>
          <p:nvPr>
            <p:ph type="title"/>
          </p:nvPr>
        </p:nvSpPr>
        <p:spPr/>
        <p:txBody>
          <a:bodyPr/>
          <a:lstStyle/>
          <a:p>
            <a:r>
              <a:rPr lang="en-US" dirty="0"/>
              <a:t>What does the FFIEC handbook say?</a:t>
            </a:r>
          </a:p>
        </p:txBody>
      </p:sp>
      <p:sp>
        <p:nvSpPr>
          <p:cNvPr id="3" name="Content Placeholder 2">
            <a:extLst>
              <a:ext uri="{FF2B5EF4-FFF2-40B4-BE49-F238E27FC236}">
                <a16:creationId xmlns:a16="http://schemas.microsoft.com/office/drawing/2014/main" id="{495DECA8-5300-19DE-CD34-7F6E7F7F42AC}"/>
              </a:ext>
            </a:extLst>
          </p:cNvPr>
          <p:cNvSpPr>
            <a:spLocks noGrp="1"/>
          </p:cNvSpPr>
          <p:nvPr>
            <p:ph idx="1"/>
          </p:nvPr>
        </p:nvSpPr>
        <p:spPr>
          <a:xfrm>
            <a:off x="1257300" y="2193130"/>
            <a:ext cx="15773400" cy="7397909"/>
          </a:xfrm>
        </p:spPr>
        <p:txBody>
          <a:bodyPr>
            <a:normAutofit/>
          </a:bodyPr>
          <a:lstStyle/>
          <a:p>
            <a:r>
              <a:rPr lang="en-US" b="1" dirty="0">
                <a:hlinkClick r:id="rId2">
                  <a:extLst>
                    <a:ext uri="{A12FA001-AC4F-418D-AE19-62706E023703}">
                      <ahyp:hlinkClr xmlns:ahyp="http://schemas.microsoft.com/office/drawing/2018/hyperlinkcolor" val="tx"/>
                    </a:ext>
                  </a:extLst>
                </a:hlinkClick>
              </a:rPr>
              <a:t>II.C.15(</a:t>
            </a:r>
            <a:r>
              <a:rPr lang="en-US" b="1">
                <a:hlinkClick r:id="rId2">
                  <a:extLst>
                    <a:ext uri="{A12FA001-AC4F-418D-AE19-62706E023703}">
                      <ahyp:hlinkClr xmlns:ahyp="http://schemas.microsoft.com/office/drawing/2018/hyperlinkcolor" val="tx"/>
                    </a:ext>
                  </a:extLst>
                </a:hlinkClick>
              </a:rPr>
              <a:t>c) </a:t>
            </a:r>
            <a:r>
              <a:rPr lang="en-US" b="1" dirty="0">
                <a:hlinkClick r:id="rId2">
                  <a:extLst>
                    <a:ext uri="{A12FA001-AC4F-418D-AE19-62706E023703}">
                      <ahyp:hlinkClr xmlns:ahyp="http://schemas.microsoft.com/office/drawing/2018/hyperlinkcolor" val="tx"/>
                    </a:ext>
                  </a:extLst>
                </a:hlinkClick>
              </a:rPr>
              <a:t>Remote Access</a:t>
            </a:r>
            <a:r>
              <a:rPr lang="en-US" dirty="0"/>
              <a:t> </a:t>
            </a:r>
            <a:endParaRPr lang="en-US" b="1" dirty="0"/>
          </a:p>
          <a:p>
            <a:pPr lvl="1"/>
            <a:r>
              <a:rPr lang="en-US" dirty="0"/>
              <a:t>is mostly concerned with:</a:t>
            </a:r>
          </a:p>
          <a:p>
            <a:pPr lvl="2"/>
            <a:r>
              <a:rPr lang="en-US" dirty="0"/>
              <a:t>Locking down</a:t>
            </a:r>
          </a:p>
          <a:p>
            <a:pPr lvl="2"/>
            <a:r>
              <a:rPr lang="en-US" dirty="0"/>
              <a:t>Access control, monitoring, accounting</a:t>
            </a:r>
          </a:p>
          <a:p>
            <a:pPr lvl="2"/>
            <a:r>
              <a:rPr lang="en-US" dirty="0"/>
              <a:t>Authentication</a:t>
            </a:r>
          </a:p>
          <a:p>
            <a:pPr lvl="2"/>
            <a:r>
              <a:rPr lang="en-US" dirty="0"/>
              <a:t>Risk mitigation controls</a:t>
            </a:r>
          </a:p>
          <a:p>
            <a:pPr lvl="1"/>
            <a:r>
              <a:rPr lang="en-US" dirty="0"/>
              <a:t>Calls out and details roles of and differences between:</a:t>
            </a:r>
          </a:p>
          <a:p>
            <a:pPr lvl="2"/>
            <a:r>
              <a:rPr lang="en-US" dirty="0"/>
              <a:t>Remote Access Systems</a:t>
            </a:r>
          </a:p>
          <a:p>
            <a:pPr lvl="3"/>
            <a:r>
              <a:rPr lang="en-US" dirty="0"/>
              <a:t>User or application access over an unsecured network (the internet)</a:t>
            </a:r>
          </a:p>
          <a:p>
            <a:pPr lvl="2"/>
            <a:r>
              <a:rPr lang="en-US" dirty="0"/>
              <a:t>Virtual Private Networks</a:t>
            </a:r>
          </a:p>
          <a:p>
            <a:pPr lvl="3"/>
            <a:r>
              <a:rPr lang="en-US" dirty="0"/>
              <a:t>A secure channel through that unsecured network</a:t>
            </a:r>
          </a:p>
          <a:p>
            <a:pPr lvl="1"/>
            <a:r>
              <a:rPr lang="en-US" dirty="0"/>
              <a:t>In practice, they’re both part of Logical Security, and there is considerable slop between the two areas</a:t>
            </a:r>
          </a:p>
        </p:txBody>
      </p:sp>
    </p:spTree>
    <p:extLst>
      <p:ext uri="{BB962C8B-B14F-4D97-AF65-F5344CB8AC3E}">
        <p14:creationId xmlns:p14="http://schemas.microsoft.com/office/powerpoint/2010/main" val="21271315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120</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121</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9C91E3-23EB-9E46-B60C-993A23F3F57F}"/>
              </a:ext>
            </a:extLst>
          </p:cNvPr>
          <p:cNvSpPr>
            <a:spLocks noGrp="1"/>
          </p:cNvSpPr>
          <p:nvPr>
            <p:ph type="title"/>
          </p:nvPr>
        </p:nvSpPr>
        <p:spPr/>
        <p:txBody>
          <a:bodyPr/>
          <a:lstStyle/>
          <a:p>
            <a:r>
              <a:rPr lang="en-US" dirty="0"/>
              <a:t>VPN Case Studies and Examples</a:t>
            </a:r>
          </a:p>
        </p:txBody>
      </p:sp>
      <p:sp>
        <p:nvSpPr>
          <p:cNvPr id="6" name="Subtitle 5">
            <a:extLst>
              <a:ext uri="{FF2B5EF4-FFF2-40B4-BE49-F238E27FC236}">
                <a16:creationId xmlns:a16="http://schemas.microsoft.com/office/drawing/2014/main" id="{EA03F14D-E9B9-2C41-96B8-05F67448618A}"/>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328420454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F538-A324-4157-B04C-DF3BED417F49}"/>
              </a:ext>
            </a:extLst>
          </p:cNvPr>
          <p:cNvSpPr>
            <a:spLocks noGrp="1"/>
          </p:cNvSpPr>
          <p:nvPr>
            <p:ph type="title"/>
          </p:nvPr>
        </p:nvSpPr>
        <p:spPr/>
        <p:txBody>
          <a:bodyPr/>
          <a:lstStyle/>
          <a:p>
            <a:r>
              <a:rPr lang="en-US" altLang="zh-CN" dirty="0"/>
              <a:t>VPN Case Studies and Examples</a:t>
            </a:r>
          </a:p>
        </p:txBody>
      </p:sp>
      <p:sp>
        <p:nvSpPr>
          <p:cNvPr id="3" name="Text Placeholder 2">
            <a:extLst>
              <a:ext uri="{FF2B5EF4-FFF2-40B4-BE49-F238E27FC236}">
                <a16:creationId xmlns:a16="http://schemas.microsoft.com/office/drawing/2014/main" id="{DFBB3001-C195-44A7-B2F8-8AF694F39673}"/>
              </a:ext>
            </a:extLst>
          </p:cNvPr>
          <p:cNvSpPr>
            <a:spLocks noGrp="1"/>
          </p:cNvSpPr>
          <p:nvPr>
            <p:ph idx="1"/>
          </p:nvPr>
        </p:nvSpPr>
        <p:spPr/>
        <p:txBody>
          <a:bodyPr/>
          <a:lstStyle/>
          <a:p>
            <a:pPr lvl="0"/>
            <a:r>
              <a:rPr lang="en-US" altLang="zh-CN" dirty="0"/>
              <a:t>WAN Over Internet</a:t>
            </a:r>
          </a:p>
          <a:p>
            <a:pPr lvl="0"/>
            <a:r>
              <a:rPr lang="en-US" altLang="zh-CN" dirty="0"/>
              <a:t>Connect the Branches</a:t>
            </a:r>
          </a:p>
          <a:p>
            <a:pPr lvl="0"/>
            <a:r>
              <a:rPr lang="en-US" altLang="zh-CN" dirty="0"/>
              <a:t>Embedded VPNs (in ATMs and other Machines)</a:t>
            </a:r>
          </a:p>
          <a:p>
            <a:pPr lvl="0"/>
            <a:r>
              <a:rPr lang="en-US" altLang="zh-CN" dirty="0"/>
              <a:t>Core Banking Access</a:t>
            </a:r>
          </a:p>
          <a:p>
            <a:pPr lvl="0"/>
            <a:r>
              <a:rPr lang="en-US" altLang="zh-CN" dirty="0"/>
              <a:t>Remote Workers</a:t>
            </a:r>
          </a:p>
          <a:p>
            <a:pPr lvl="0"/>
            <a:r>
              <a:rPr lang="en-US" altLang="zh-CN" dirty="0"/>
              <a:t>Financial Account Access</a:t>
            </a:r>
          </a:p>
          <a:p>
            <a:pPr lvl="0"/>
            <a:r>
              <a:rPr lang="en-US" altLang="zh-CN" dirty="0"/>
              <a:t>Cloud Access VPNs</a:t>
            </a:r>
          </a:p>
          <a:p>
            <a:pPr lvl="0"/>
            <a:r>
              <a:rPr lang="en-US" altLang="zh-CN" dirty="0"/>
              <a:t>Avoiding Censorship </a:t>
            </a:r>
          </a:p>
        </p:txBody>
      </p:sp>
      <p:sp>
        <p:nvSpPr>
          <p:cNvPr id="4" name="Slide Number Placeholder 3">
            <a:extLst>
              <a:ext uri="{FF2B5EF4-FFF2-40B4-BE49-F238E27FC236}">
                <a16:creationId xmlns:a16="http://schemas.microsoft.com/office/drawing/2014/main" id="{5A0DC177-701D-4190-B942-CA8CFCC97B4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123</a:t>
            </a:fld>
            <a:endParaRPr lang="en-US" sz="1350" dirty="0"/>
          </a:p>
        </p:txBody>
      </p:sp>
    </p:spTree>
    <p:extLst>
      <p:ext uri="{BB962C8B-B14F-4D97-AF65-F5344CB8AC3E}">
        <p14:creationId xmlns:p14="http://schemas.microsoft.com/office/powerpoint/2010/main" val="41729615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r>
              <a:rPr lang="en-US" dirty="0"/>
              <a:t>Chapter 9</a:t>
            </a:r>
          </a:p>
        </p:txBody>
      </p:sp>
    </p:spTree>
    <p:extLst>
      <p:ext uri="{BB962C8B-B14F-4D97-AF65-F5344CB8AC3E}">
        <p14:creationId xmlns:p14="http://schemas.microsoft.com/office/powerpoint/2010/main" val="263852443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4A8A-3135-47D9-86D8-6F80E8D8DEFF}"/>
              </a:ext>
            </a:extLst>
          </p:cNvPr>
          <p:cNvSpPr>
            <a:spLocks noGrp="1"/>
          </p:cNvSpPr>
          <p:nvPr>
            <p:ph type="title"/>
          </p:nvPr>
        </p:nvSpPr>
        <p:spPr/>
        <p:txBody>
          <a:bodyPr/>
          <a:lstStyle/>
          <a:p>
            <a:r>
              <a:rPr lang="en-US" altLang="zh-CN" dirty="0"/>
              <a:t>Review</a:t>
            </a:r>
          </a:p>
        </p:txBody>
      </p:sp>
      <p:sp>
        <p:nvSpPr>
          <p:cNvPr id="4" name="Slide Number Placeholder 3">
            <a:extLst>
              <a:ext uri="{FF2B5EF4-FFF2-40B4-BE49-F238E27FC236}">
                <a16:creationId xmlns:a16="http://schemas.microsoft.com/office/drawing/2014/main" id="{F4B0D2CA-9507-4463-8C28-C6787603FFB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125</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9E5AFF00-6C4E-446B-9CC9-F19111D4F2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3300" y="2564127"/>
            <a:ext cx="10302726" cy="6873246"/>
          </a:xfrm>
          <a:prstGeom prst="rect">
            <a:avLst/>
          </a:prstGeom>
        </p:spPr>
      </p:pic>
    </p:spTree>
    <p:extLst>
      <p:ext uri="{BB962C8B-B14F-4D97-AF65-F5344CB8AC3E}">
        <p14:creationId xmlns:p14="http://schemas.microsoft.com/office/powerpoint/2010/main" val="6610947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57C-3120-4930-AC2E-F88AB56BC0CB}"/>
              </a:ext>
            </a:extLst>
          </p:cNvPr>
          <p:cNvSpPr>
            <a:spLocks noGrp="1"/>
          </p:cNvSpPr>
          <p:nvPr>
            <p:ph type="title"/>
          </p:nvPr>
        </p:nvSpPr>
        <p:spPr/>
        <p:txBody>
          <a:bodyPr/>
          <a:lstStyle/>
          <a:p>
            <a:r>
              <a:rPr lang="en-US" altLang="zh-CN" dirty="0"/>
              <a:t>Knowledge Check</a:t>
            </a:r>
          </a:p>
        </p:txBody>
      </p:sp>
      <p:sp>
        <p:nvSpPr>
          <p:cNvPr id="3" name="Content Placeholder 2">
            <a:extLst>
              <a:ext uri="{FF2B5EF4-FFF2-40B4-BE49-F238E27FC236}">
                <a16:creationId xmlns:a16="http://schemas.microsoft.com/office/drawing/2014/main" id="{D2DB09AC-9E00-CB4A-8422-457E9B68A64C}"/>
              </a:ext>
            </a:extLst>
          </p:cNvPr>
          <p:cNvSpPr>
            <a:spLocks noGrp="1"/>
          </p:cNvSpPr>
          <p:nvPr>
            <p:ph idx="1"/>
          </p:nvPr>
        </p:nvSpPr>
        <p:spPr/>
        <p:txBody>
          <a:bodyPr/>
          <a:lstStyle/>
          <a:p>
            <a:endParaRPr lang="en-US"/>
          </a:p>
        </p:txBody>
      </p:sp>
      <p:pic>
        <p:nvPicPr>
          <p:cNvPr id="4" name="Picture 3" descr="A picture containing food&#10;&#10;Description automatically generated">
            <a:extLst>
              <a:ext uri="{FF2B5EF4-FFF2-40B4-BE49-F238E27FC236}">
                <a16:creationId xmlns:a16="http://schemas.microsoft.com/office/drawing/2014/main" id="{3AF09242-1777-49D0-9B9A-D6F4749F38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14900" y="3429001"/>
            <a:ext cx="8123163" cy="5858591"/>
          </a:xfrm>
          <a:prstGeom prst="rect">
            <a:avLst/>
          </a:prstGeom>
        </p:spPr>
      </p:pic>
    </p:spTree>
    <p:extLst>
      <p:ext uri="{BB962C8B-B14F-4D97-AF65-F5344CB8AC3E}">
        <p14:creationId xmlns:p14="http://schemas.microsoft.com/office/powerpoint/2010/main" val="426873701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9586" name="Rectangle 2"/>
          <p:cNvSpPr>
            <a:spLocks noGrp="1" noChangeArrowheads="1"/>
          </p:cNvSpPr>
          <p:nvPr>
            <p:ph type="title"/>
          </p:nvPr>
        </p:nvSpPr>
        <p:spPr/>
        <p:txBody>
          <a:bodyPr/>
          <a:lstStyle/>
          <a:p>
            <a:r>
              <a:rPr lang="en-US" dirty="0"/>
              <a:t>Before we go…</a:t>
            </a:r>
          </a:p>
        </p:txBody>
      </p:sp>
      <p:sp>
        <p:nvSpPr>
          <p:cNvPr id="3" name="Content Placeholder 2">
            <a:extLst>
              <a:ext uri="{FF2B5EF4-FFF2-40B4-BE49-F238E27FC236}">
                <a16:creationId xmlns:a16="http://schemas.microsoft.com/office/drawing/2014/main" id="{6DA0098E-6E13-4048-ADA2-16CBC9A6E1D1}"/>
              </a:ext>
            </a:extLst>
          </p:cNvPr>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fld id="{52B67DA5-9DD9-4BCA-8370-9CA784C1DE92}" type="slidenum">
              <a:rPr lang="en-US" smtClean="0"/>
              <a:pPr/>
              <a:t>127</a:t>
            </a:fld>
            <a:endParaRPr lang="en-US" dirty="0"/>
          </a:p>
        </p:txBody>
      </p:sp>
      <p:pic>
        <p:nvPicPr>
          <p:cNvPr id="4" name="Picture 3">
            <a:extLst>
              <a:ext uri="{FF2B5EF4-FFF2-40B4-BE49-F238E27FC236}">
                <a16:creationId xmlns:a16="http://schemas.microsoft.com/office/drawing/2014/main" id="{587A2519-AA22-465F-B6CD-55BC0CA1C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0800" y="1943100"/>
            <a:ext cx="4567428" cy="10287000"/>
          </a:xfrm>
          <a:prstGeom prst="rect">
            <a:avLst/>
          </a:prstGeom>
        </p:spPr>
      </p:pic>
    </p:spTree>
    <p:custDataLst>
      <p:tags r:id="rId1"/>
    </p:custDataLst>
    <p:extLst>
      <p:ext uri="{BB962C8B-B14F-4D97-AF65-F5344CB8AC3E}">
        <p14:creationId xmlns:p14="http://schemas.microsoft.com/office/powerpoint/2010/main" val="17865947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128</a:t>
            </a:fld>
            <a:endParaRPr lang="en-US" dirty="0"/>
          </a:p>
        </p:txBody>
      </p:sp>
      <p:sp>
        <p:nvSpPr>
          <p:cNvPr id="3806212" name="Rectangle 4"/>
          <p:cNvSpPr>
            <a:spLocks noGrp="1" noChangeArrowheads="1"/>
          </p:cNvSpPr>
          <p:nvPr>
            <p:ph type="body" sz="half" idx="4294967295"/>
          </p:nvPr>
        </p:nvSpPr>
        <p:spPr>
          <a:xfrm>
            <a:off x="10352088" y="2171700"/>
            <a:ext cx="7935912" cy="7658100"/>
          </a:xfrm>
        </p:spPr>
        <p:txBody>
          <a:bodyPr/>
          <a:lstStyle/>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850" dirty="0"/>
          </a:p>
          <a:p>
            <a:pPr lvl="1">
              <a:buFont typeface="Symbol" pitchFamily="18" charset="2"/>
              <a:buNone/>
            </a:pPr>
            <a:endParaRPr lang="en-US" sz="2550" dirty="0"/>
          </a:p>
          <a:p>
            <a:pPr lvl="1">
              <a:buFont typeface="Symbol" pitchFamily="18" charset="2"/>
              <a:buNone/>
            </a:pPr>
            <a:r>
              <a:rPr lang="en-US" sz="2550" dirty="0"/>
              <a:t>Website: https://</a:t>
            </a:r>
            <a:r>
              <a:rPr lang="en-US" sz="2550" dirty="0" err="1"/>
              <a:t>www.hill.com</a:t>
            </a:r>
            <a:r>
              <a:rPr lang="en-US" sz="2550" dirty="0"/>
              <a:t>/</a:t>
            </a:r>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2025,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14</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15</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16</a:t>
            </a:fld>
            <a:endParaRPr lang="en-US"/>
          </a:p>
        </p:txBody>
      </p:sp>
    </p:spTree>
    <p:extLst>
      <p:ext uri="{BB962C8B-B14F-4D97-AF65-F5344CB8AC3E}">
        <p14:creationId xmlns:p14="http://schemas.microsoft.com/office/powerpoint/2010/main" val="249141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18</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69B-71AE-FE42-1603-94075F4E0AD4}"/>
              </a:ext>
            </a:extLst>
          </p:cNvPr>
          <p:cNvSpPr>
            <a:spLocks noGrp="1"/>
          </p:cNvSpPr>
          <p:nvPr>
            <p:ph type="title"/>
          </p:nvPr>
        </p:nvSpPr>
        <p:spPr/>
        <p:txBody>
          <a:bodyPr/>
          <a:lstStyle/>
          <a:p>
            <a:r>
              <a:rPr lang="en-US" dirty="0"/>
              <a:t>What is Remote Access?</a:t>
            </a:r>
          </a:p>
        </p:txBody>
      </p:sp>
      <p:sp>
        <p:nvSpPr>
          <p:cNvPr id="3" name="Content Placeholder 2">
            <a:extLst>
              <a:ext uri="{FF2B5EF4-FFF2-40B4-BE49-F238E27FC236}">
                <a16:creationId xmlns:a16="http://schemas.microsoft.com/office/drawing/2014/main" id="{2B0A6FB5-E5A9-E110-9320-B99D8DE4BD49}"/>
              </a:ext>
            </a:extLst>
          </p:cNvPr>
          <p:cNvSpPr>
            <a:spLocks noGrp="1"/>
          </p:cNvSpPr>
          <p:nvPr>
            <p:ph idx="1"/>
          </p:nvPr>
        </p:nvSpPr>
        <p:spPr>
          <a:xfrm>
            <a:off x="1257300" y="2193131"/>
            <a:ext cx="13312140" cy="6967198"/>
          </a:xfrm>
        </p:spPr>
        <p:txBody>
          <a:bodyPr/>
          <a:lstStyle/>
          <a:p>
            <a:r>
              <a:rPr lang="en-US" dirty="0"/>
              <a:t>Access to what? </a:t>
            </a:r>
          </a:p>
          <a:p>
            <a:pPr lvl="1"/>
            <a:r>
              <a:rPr lang="en-US" dirty="0"/>
              <a:t>Data? </a:t>
            </a:r>
          </a:p>
          <a:p>
            <a:pPr lvl="1"/>
            <a:r>
              <a:rPr lang="en-US" dirty="0"/>
              <a:t>Systems? </a:t>
            </a:r>
          </a:p>
          <a:p>
            <a:pPr lvl="1"/>
            <a:r>
              <a:rPr lang="en-US" dirty="0"/>
              <a:t>Applications?</a:t>
            </a:r>
          </a:p>
          <a:p>
            <a:r>
              <a:rPr lang="en-US" dirty="0"/>
              <a:t>What kind of platforms are used?</a:t>
            </a:r>
          </a:p>
          <a:p>
            <a:pPr lvl="1"/>
            <a:r>
              <a:rPr lang="en-US" dirty="0"/>
              <a:t>Integrated into applications?</a:t>
            </a:r>
          </a:p>
          <a:p>
            <a:pPr lvl="1"/>
            <a:r>
              <a:rPr lang="en-US" dirty="0"/>
              <a:t>Standalone?</a:t>
            </a:r>
          </a:p>
          <a:p>
            <a:pPr lvl="1"/>
            <a:r>
              <a:rPr lang="en-US" dirty="0" err="1"/>
              <a:t>RAaaS</a:t>
            </a:r>
            <a:r>
              <a:rPr lang="en-US" dirty="0"/>
              <a:t>?</a:t>
            </a:r>
          </a:p>
          <a:p>
            <a:pPr lvl="1"/>
            <a:r>
              <a:rPr lang="en-US" dirty="0"/>
              <a:t>Outsourced?</a:t>
            </a:r>
          </a:p>
          <a:p>
            <a:r>
              <a:rPr lang="en-US" dirty="0"/>
              <a:t>How has this capability changed over time?</a:t>
            </a:r>
          </a:p>
        </p:txBody>
      </p:sp>
      <p:pic>
        <p:nvPicPr>
          <p:cNvPr id="5" name="Picture 4" descr="A black and white drawing of two men using computers&#10;&#10;AI-generated content may be incorrect.">
            <a:extLst>
              <a:ext uri="{FF2B5EF4-FFF2-40B4-BE49-F238E27FC236}">
                <a16:creationId xmlns:a16="http://schemas.microsoft.com/office/drawing/2014/main" id="{C90D4B59-5CA6-0559-6DBC-BC56B5102E0A}"/>
              </a:ext>
            </a:extLst>
          </p:cNvPr>
          <p:cNvPicPr>
            <a:picLocks noChangeAspect="1"/>
          </p:cNvPicPr>
          <p:nvPr/>
        </p:nvPicPr>
        <p:blipFill>
          <a:blip r:embed="rId3"/>
          <a:stretch>
            <a:fillRect/>
          </a:stretch>
        </p:blipFill>
        <p:spPr>
          <a:xfrm>
            <a:off x="11055927" y="2292099"/>
            <a:ext cx="6196112" cy="4781474"/>
          </a:xfrm>
          <a:prstGeom prst="rect">
            <a:avLst/>
          </a:prstGeom>
        </p:spPr>
      </p:pic>
    </p:spTree>
    <p:extLst>
      <p:ext uri="{BB962C8B-B14F-4D97-AF65-F5344CB8AC3E}">
        <p14:creationId xmlns:p14="http://schemas.microsoft.com/office/powerpoint/2010/main" val="277000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on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20</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21</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22</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VPNs and Remote Access in Banks</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23</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24</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26</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27</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28</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29</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30</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31</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32</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33</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35</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36</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37</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38</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39</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69C8-3EB8-F090-8DC0-AAA51FE6F1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A3B6F6-9CB6-CF70-D802-F392E1CB8007}"/>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252E5-D091-B487-8955-FEA02DA0EB96}"/>
              </a:ext>
            </a:extLst>
          </p:cNvPr>
          <p:cNvSpPr>
            <a:spLocks noGrp="1"/>
          </p:cNvSpPr>
          <p:nvPr>
            <p:ph type="title"/>
          </p:nvPr>
        </p:nvSpPr>
        <p:spPr/>
        <p:txBody>
          <a:bodyPr/>
          <a:lstStyle/>
          <a:p>
            <a:r>
              <a:rPr lang="en-US" dirty="0"/>
              <a:t>Activity: VPN risks today</a:t>
            </a:r>
          </a:p>
        </p:txBody>
      </p:sp>
      <p:sp>
        <p:nvSpPr>
          <p:cNvPr id="3" name="Text Placeholder 2">
            <a:extLst>
              <a:ext uri="{FF2B5EF4-FFF2-40B4-BE49-F238E27FC236}">
                <a16:creationId xmlns:a16="http://schemas.microsoft.com/office/drawing/2014/main" id="{F831BA1A-3DCA-17BB-F059-F8037E22EE4C}"/>
              </a:ext>
            </a:extLst>
          </p:cNvPr>
          <p:cNvSpPr>
            <a:spLocks noGrp="1"/>
          </p:cNvSpPr>
          <p:nvPr>
            <p:ph idx="1"/>
          </p:nvPr>
        </p:nvSpPr>
        <p:spPr>
          <a:xfrm>
            <a:off x="1257300" y="2193130"/>
            <a:ext cx="15506700" cy="7136609"/>
          </a:xfrm>
        </p:spPr>
        <p:txBody>
          <a:bodyPr>
            <a:normAutofit/>
          </a:bodyPr>
          <a:lstStyle/>
          <a:p>
            <a:r>
              <a:rPr lang="en-US" dirty="0"/>
              <a:t>I’ll create some 4- or 5-person groups with class participants</a:t>
            </a:r>
          </a:p>
          <a:p>
            <a:r>
              <a:rPr lang="en-US" dirty="0"/>
              <a:t>In your class group, visit </a:t>
            </a:r>
            <a:r>
              <a:rPr lang="en-US" dirty="0">
                <a:hlinkClick r:id="rId3"/>
              </a:rPr>
              <a:t>https://www.theregister.com/</a:t>
            </a:r>
            <a:r>
              <a:rPr lang="en-US" dirty="0"/>
              <a:t> or any other site you deem appropriate, and search for “VPN”.</a:t>
            </a:r>
          </a:p>
          <a:p>
            <a:pPr lvl="1"/>
            <a:r>
              <a:rPr lang="en-US" dirty="0"/>
              <a:t>Other sites might include </a:t>
            </a:r>
            <a:r>
              <a:rPr lang="en-US" dirty="0">
                <a:hlinkClick r:id="rId4"/>
              </a:rPr>
              <a:t>https://thehackernews.com</a:t>
            </a:r>
            <a:r>
              <a:rPr lang="en-US" dirty="0"/>
              <a:t>, </a:t>
            </a:r>
            <a:r>
              <a:rPr lang="en-US" dirty="0">
                <a:hlinkClick r:id="rId5"/>
              </a:rPr>
              <a:t>https://www.securityweek.com/</a:t>
            </a:r>
            <a:r>
              <a:rPr lang="en-US" dirty="0"/>
              <a:t>, </a:t>
            </a:r>
            <a:r>
              <a:rPr lang="en-US" dirty="0">
                <a:hlinkClick r:id="rId6"/>
              </a:rPr>
              <a:t>https://cybernews.com/</a:t>
            </a:r>
            <a:r>
              <a:rPr lang="en-US" dirty="0"/>
              <a:t>, or any others that come to mind.</a:t>
            </a:r>
          </a:p>
          <a:p>
            <a:pPr lvl="1"/>
            <a:r>
              <a:rPr lang="en-US" dirty="0"/>
              <a:t>You can also just Google “VPN risks” if you’d like.</a:t>
            </a:r>
          </a:p>
          <a:p>
            <a:r>
              <a:rPr lang="en-US" dirty="0"/>
              <a:t>Ask yourselves:</a:t>
            </a:r>
          </a:p>
          <a:p>
            <a:pPr lvl="1"/>
            <a:r>
              <a:rPr lang="en-US" dirty="0"/>
              <a:t>What are some risks of VPNs and remote access?</a:t>
            </a:r>
          </a:p>
          <a:p>
            <a:pPr lvl="1"/>
            <a:r>
              <a:rPr lang="en-US" dirty="0"/>
              <a:t>What questions have we just raised that we might try to address?</a:t>
            </a:r>
          </a:p>
          <a:p>
            <a:pPr lvl="1"/>
            <a:r>
              <a:rPr lang="en-US" dirty="0"/>
              <a:t>What is it clear that banks should probably be thinking about here?</a:t>
            </a:r>
          </a:p>
        </p:txBody>
      </p:sp>
      <p:sp>
        <p:nvSpPr>
          <p:cNvPr id="4" name="Slide Number Placeholder 3">
            <a:extLst>
              <a:ext uri="{FF2B5EF4-FFF2-40B4-BE49-F238E27FC236}">
                <a16:creationId xmlns:a16="http://schemas.microsoft.com/office/drawing/2014/main" id="{5BDAF91D-5B13-1F7A-A423-E5989361C70D}"/>
              </a:ext>
            </a:extLst>
          </p:cNvPr>
          <p:cNvSpPr>
            <a:spLocks noGrp="1"/>
          </p:cNvSpPr>
          <p:nvPr>
            <p:ph type="sldNum" sz="quarter" idx="12"/>
          </p:nvPr>
        </p:nvSpPr>
        <p:spPr/>
        <p:txBody>
          <a:bodyPr/>
          <a:lstStyle/>
          <a:p>
            <a:fld id="{F96D9D12-19B9-42AB-8AD7-5653C77A8DE1}" type="slidenum">
              <a:rPr lang="en-US" smtClean="0"/>
              <a:t>4</a:t>
            </a:fld>
            <a:endParaRPr lang="en-US"/>
          </a:p>
        </p:txBody>
      </p:sp>
      <p:pic>
        <p:nvPicPr>
          <p:cNvPr id="6" name="Picture 5">
            <a:extLst>
              <a:ext uri="{FF2B5EF4-FFF2-40B4-BE49-F238E27FC236}">
                <a16:creationId xmlns:a16="http://schemas.microsoft.com/office/drawing/2014/main" id="{6AEA0DAB-6B9B-2847-8963-FBE74E3838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904736" y="4689537"/>
            <a:ext cx="2906206" cy="3211278"/>
          </a:xfrm>
          <a:prstGeom prst="rect">
            <a:avLst/>
          </a:prstGeom>
        </p:spPr>
      </p:pic>
    </p:spTree>
    <p:extLst>
      <p:ext uri="{BB962C8B-B14F-4D97-AF65-F5344CB8AC3E}">
        <p14:creationId xmlns:p14="http://schemas.microsoft.com/office/powerpoint/2010/main" val="3049446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41</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46</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47</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48</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49</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1"/>
            <a:ext cx="15773400" cy="7694788"/>
          </a:xfrm>
        </p:spPr>
        <p:txBody>
          <a:bodyPr>
            <a:normAutofit lnSpcReduction="10000"/>
          </a:bodyPr>
          <a:lstStyle/>
          <a:p>
            <a:r>
              <a:rPr lang="en-US" dirty="0"/>
              <a:t>We have 15 hours together this week, so who’s in the room?</a:t>
            </a:r>
          </a:p>
          <a:p>
            <a:r>
              <a:rPr lang="en-US" dirty="0"/>
              <a:t>My name is </a:t>
            </a:r>
            <a:r>
              <a:rPr lang="en-US" b="1" dirty="0"/>
              <a:t>Matt Kolon</a:t>
            </a:r>
            <a:r>
              <a:rPr lang="en-US" dirty="0"/>
              <a:t>, I’m a Senior MTS at Hill Associates</a:t>
            </a:r>
          </a:p>
          <a:p>
            <a:pPr lvl="1"/>
            <a:r>
              <a:rPr lang="en-US" dirty="0"/>
              <a:t>I’m a long-time networking and telecom geek</a:t>
            </a:r>
          </a:p>
          <a:p>
            <a:pPr lvl="1"/>
            <a:r>
              <a:rPr lang="en-US" dirty="0"/>
              <a:t>Worked for Cisco, Juniper, and Brocade as well as Hill</a:t>
            </a:r>
          </a:p>
          <a:p>
            <a:pPr lvl="1"/>
            <a:r>
              <a:rPr lang="en-US" dirty="0"/>
              <a:t>Sold and consulted to many banks and financial institutions</a:t>
            </a:r>
          </a:p>
          <a:p>
            <a:pPr lvl="1"/>
            <a:r>
              <a:rPr lang="en-US" dirty="0"/>
              <a:t>In 2005-2017 lived in 香港,</a:t>
            </a:r>
            <a:r>
              <a:rPr lang="zh-CN" altLang="en-US" dirty="0"/>
              <a:t> 北京</a:t>
            </a:r>
            <a:r>
              <a:rPr lang="en-US" altLang="zh-CN" dirty="0"/>
              <a:t>,</a:t>
            </a:r>
            <a:r>
              <a:rPr lang="zh-CN" altLang="en-US" dirty="0"/>
              <a:t> </a:t>
            </a:r>
            <a:r>
              <a:rPr lang="en-US" altLang="zh-CN" dirty="0"/>
              <a:t>and </a:t>
            </a:r>
            <a:r>
              <a:rPr lang="zh-CN" altLang="en-US" dirty="0"/>
              <a:t> 东京</a:t>
            </a:r>
            <a:r>
              <a:rPr lang="en-US" dirty="0"/>
              <a:t> </a:t>
            </a:r>
          </a:p>
          <a:p>
            <a:pPr lvl="1"/>
            <a:r>
              <a:rPr lang="en-US" dirty="0"/>
              <a:t>Live in Underhill, Vermont where I ski and ride bikes a lot</a:t>
            </a:r>
          </a:p>
          <a:p>
            <a:pPr lvl="1"/>
            <a:endParaRPr lang="en-US" dirty="0"/>
          </a:p>
          <a:p>
            <a:r>
              <a:rPr lang="en-US" dirty="0"/>
              <a:t>Please tell us about you!</a:t>
            </a:r>
          </a:p>
          <a:p>
            <a:pPr lvl="1"/>
            <a:r>
              <a:rPr lang="en-US" dirty="0"/>
              <a:t>Where do you live and work?</a:t>
            </a:r>
          </a:p>
          <a:p>
            <a:pPr lvl="1"/>
            <a:r>
              <a:rPr lang="en-US" dirty="0"/>
              <a:t>Who’s your employer and what’s your role?</a:t>
            </a:r>
          </a:p>
          <a:p>
            <a:pPr lvl="1"/>
            <a:r>
              <a:rPr lang="en-US" dirty="0"/>
              <a:t>What do you do for fun?</a:t>
            </a:r>
          </a:p>
          <a:p>
            <a:pPr lvl="1"/>
            <a:r>
              <a:rPr lang="en-US" dirty="0"/>
              <a:t>What would you like to take away from this course?</a:t>
            </a:r>
          </a:p>
        </p:txBody>
      </p:sp>
    </p:spTree>
    <p:extLst>
      <p:ext uri="{BB962C8B-B14F-4D97-AF65-F5344CB8AC3E}">
        <p14:creationId xmlns:p14="http://schemas.microsoft.com/office/powerpoint/2010/main" val="2335924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2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51</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53</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54</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55</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56</a:t>
            </a:fld>
            <a:endParaRPr lang="en-US"/>
          </a:p>
        </p:txBody>
      </p:sp>
    </p:spTree>
    <p:extLst>
      <p:ext uri="{BB962C8B-B14F-4D97-AF65-F5344CB8AC3E}">
        <p14:creationId xmlns:p14="http://schemas.microsoft.com/office/powerpoint/2010/main" val="437368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57</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62</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63</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64</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65</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a:p>
            <a:pPr lvl="1"/>
            <a:endParaRPr lang="en-US" dirty="0"/>
          </a:p>
          <a:p>
            <a:r>
              <a:rPr lang="en-US" dirty="0"/>
              <a:t>Option to try it yourself (with help)</a:t>
            </a:r>
          </a:p>
          <a:p>
            <a:pPr marL="0" indent="0">
              <a:buNone/>
            </a:pPr>
            <a:endParaRPr lang="en-US" dirty="0"/>
          </a:p>
        </p:txBody>
      </p:sp>
    </p:spTree>
    <p:extLst>
      <p:ext uri="{BB962C8B-B14F-4D97-AF65-F5344CB8AC3E}">
        <p14:creationId xmlns:p14="http://schemas.microsoft.com/office/powerpoint/2010/main" val="3510881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67</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68</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6C61D6-045C-144D-9F93-1978CAC947EF}"/>
              </a:ext>
            </a:extLst>
          </p:cNvPr>
          <p:cNvSpPr/>
          <p:nvPr/>
        </p:nvSpPr>
        <p:spPr>
          <a:xfrm>
            <a:off x="40640" y="50533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A4ED5-6FB9-AC4B-A1EA-FC5BE88C325A}"/>
              </a:ext>
            </a:extLst>
          </p:cNvPr>
          <p:cNvSpPr>
            <a:spLocks noGrp="1"/>
          </p:cNvSpPr>
          <p:nvPr>
            <p:ph type="title"/>
          </p:nvPr>
        </p:nvSpPr>
        <p:spPr/>
        <p:txBody>
          <a:bodyPr/>
          <a:lstStyle/>
          <a:p>
            <a:r>
              <a:rPr lang="en-US"/>
              <a:t>Activity: Authentication of the Future</a:t>
            </a:r>
          </a:p>
        </p:txBody>
      </p:sp>
      <p:sp>
        <p:nvSpPr>
          <p:cNvPr id="3" name="Text Placeholder 2">
            <a:extLst>
              <a:ext uri="{FF2B5EF4-FFF2-40B4-BE49-F238E27FC236}">
                <a16:creationId xmlns:a16="http://schemas.microsoft.com/office/drawing/2014/main" id="{21086BBE-C4D1-DC46-8449-6170E5AB6120}"/>
              </a:ext>
            </a:extLst>
          </p:cNvPr>
          <p:cNvSpPr>
            <a:spLocks noGrp="1"/>
          </p:cNvSpPr>
          <p:nvPr>
            <p:ph idx="1"/>
          </p:nvPr>
        </p:nvSpPr>
        <p:spPr/>
        <p:txBody>
          <a:bodyPr>
            <a:normAutofit lnSpcReduction="10000"/>
          </a:bodyPr>
          <a:lstStyle/>
          <a:p>
            <a:r>
              <a:rPr lang="en-US" dirty="0"/>
              <a:t>Working in your group, try to imagine how AAA will work in 2050.</a:t>
            </a:r>
          </a:p>
          <a:p>
            <a:pPr lvl="1"/>
            <a:r>
              <a:rPr lang="en-US" dirty="0"/>
              <a:t>How many and what kind of factors?</a:t>
            </a:r>
          </a:p>
          <a:p>
            <a:pPr lvl="1"/>
            <a:r>
              <a:rPr lang="en-US" dirty="0"/>
              <a:t>Biometric, behavioral, genetic, brainwaves?</a:t>
            </a:r>
          </a:p>
          <a:p>
            <a:pPr lvl="1"/>
            <a:r>
              <a:rPr lang="en-US" dirty="0"/>
              <a:t>What kind of problems must be conquered before we </a:t>
            </a:r>
            <a:br>
              <a:rPr lang="en-US" dirty="0"/>
            </a:br>
            <a:r>
              <a:rPr lang="en-US" dirty="0"/>
              <a:t>can use your new system?</a:t>
            </a:r>
          </a:p>
          <a:p>
            <a:r>
              <a:rPr lang="en-US" dirty="0"/>
              <a:t>Is banking a special case for Authentication?</a:t>
            </a:r>
          </a:p>
          <a:p>
            <a:pPr lvl="1"/>
            <a:r>
              <a:rPr lang="en-US" dirty="0"/>
              <a:t>Is something different about financial information that </a:t>
            </a:r>
            <a:br>
              <a:rPr lang="en-US" dirty="0"/>
            </a:br>
            <a:r>
              <a:rPr lang="en-US" dirty="0"/>
              <a:t>requires a different approach?</a:t>
            </a:r>
          </a:p>
          <a:p>
            <a:r>
              <a:rPr lang="en-US" dirty="0"/>
              <a:t>Report your discovery to the class.</a:t>
            </a:r>
          </a:p>
          <a:p>
            <a:pPr lvl="1"/>
            <a:r>
              <a:rPr lang="en-US" dirty="0"/>
              <a:t>Bonus points for outlandish, crazy solutions.</a:t>
            </a:r>
          </a:p>
          <a:p>
            <a:pPr lvl="1"/>
            <a:r>
              <a:rPr lang="en-US" dirty="0"/>
              <a:t>When you were in high school, would you have believed e.g. PKI?</a:t>
            </a:r>
          </a:p>
        </p:txBody>
      </p:sp>
      <p:sp>
        <p:nvSpPr>
          <p:cNvPr id="4" name="Slide Number Placeholder 3">
            <a:extLst>
              <a:ext uri="{FF2B5EF4-FFF2-40B4-BE49-F238E27FC236}">
                <a16:creationId xmlns:a16="http://schemas.microsoft.com/office/drawing/2014/main" id="{BFA44DB5-76CE-D242-B78F-C76C1A67488C}"/>
              </a:ext>
            </a:extLst>
          </p:cNvPr>
          <p:cNvSpPr>
            <a:spLocks noGrp="1"/>
          </p:cNvSpPr>
          <p:nvPr>
            <p:ph type="sldNum" sz="quarter" idx="12"/>
          </p:nvPr>
        </p:nvSpPr>
        <p:spPr/>
        <p:txBody>
          <a:bodyPr/>
          <a:lstStyle/>
          <a:p>
            <a:fld id="{F96D9D12-19B9-42AB-8AD7-5653C77A8DE1}" type="slidenum">
              <a:rPr lang="en-US" smtClean="0"/>
              <a:t>69</a:t>
            </a:fld>
            <a:endParaRPr lang="en-US"/>
          </a:p>
        </p:txBody>
      </p:sp>
      <p:pic>
        <p:nvPicPr>
          <p:cNvPr id="6" name="Picture 5">
            <a:extLst>
              <a:ext uri="{FF2B5EF4-FFF2-40B4-BE49-F238E27FC236}">
                <a16:creationId xmlns:a16="http://schemas.microsoft.com/office/drawing/2014/main" id="{163EF7A1-E726-054D-A2DD-F5F6C7909E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84606" y="3081168"/>
            <a:ext cx="3075742" cy="5191124"/>
          </a:xfrm>
          <a:prstGeom prst="rect">
            <a:avLst/>
          </a:prstGeom>
        </p:spPr>
      </p:pic>
    </p:spTree>
    <p:extLst>
      <p:ext uri="{BB962C8B-B14F-4D97-AF65-F5344CB8AC3E}">
        <p14:creationId xmlns:p14="http://schemas.microsoft.com/office/powerpoint/2010/main" val="550544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AF72-8C16-F345-B8A2-324925CACCF6}"/>
              </a:ext>
            </a:extLst>
          </p:cNvPr>
          <p:cNvSpPr>
            <a:spLocks noGrp="1"/>
          </p:cNvSpPr>
          <p:nvPr>
            <p:ph type="title"/>
          </p:nvPr>
        </p:nvSpPr>
        <p:spPr/>
        <p:txBody>
          <a:bodyPr/>
          <a:lstStyle/>
          <a:p>
            <a:r>
              <a:rPr lang="en-US" dirty="0"/>
              <a:t>Let’s do this instead:</a:t>
            </a:r>
          </a:p>
        </p:txBody>
      </p:sp>
      <p:sp>
        <p:nvSpPr>
          <p:cNvPr id="3" name="Content Placeholder 2">
            <a:extLst>
              <a:ext uri="{FF2B5EF4-FFF2-40B4-BE49-F238E27FC236}">
                <a16:creationId xmlns:a16="http://schemas.microsoft.com/office/drawing/2014/main" id="{CFC67EC8-9419-4445-808A-20814FB85710}"/>
              </a:ext>
            </a:extLst>
          </p:cNvPr>
          <p:cNvSpPr>
            <a:spLocks noGrp="1"/>
          </p:cNvSpPr>
          <p:nvPr>
            <p:ph idx="1"/>
          </p:nvPr>
        </p:nvSpPr>
        <p:spPr/>
        <p:txBody>
          <a:bodyPr/>
          <a:lstStyle/>
          <a:p>
            <a:r>
              <a:rPr lang="en-US" dirty="0"/>
              <a:t>Go to </a:t>
            </a:r>
            <a:r>
              <a:rPr lang="en-US" dirty="0" err="1"/>
              <a:t>class.hill.com</a:t>
            </a:r>
            <a:r>
              <a:rPr lang="en-US" dirty="0"/>
              <a:t> and see </a:t>
            </a:r>
            <a:r>
              <a:rPr lang="en-US"/>
              <a:t>the exercise there</a:t>
            </a:r>
            <a:endParaRPr lang="en-US" dirty="0"/>
          </a:p>
          <a:p>
            <a:r>
              <a:rPr lang="en-US" dirty="0"/>
              <a:t>Each group has a topic</a:t>
            </a:r>
          </a:p>
          <a:p>
            <a:r>
              <a:rPr lang="en-US" dirty="0"/>
              <a:t>Take 20 mins to research and discuss in your group the assigned tech/solution/protocol/company/thing</a:t>
            </a:r>
          </a:p>
          <a:p>
            <a:pPr lvl="1"/>
            <a:r>
              <a:rPr lang="en-US" dirty="0"/>
              <a:t>I suggest:</a:t>
            </a:r>
          </a:p>
          <a:p>
            <a:pPr lvl="2"/>
            <a:r>
              <a:rPr lang="en-US" dirty="0"/>
              <a:t>Everyone read the link and/or related materials (10 mins)</a:t>
            </a:r>
          </a:p>
          <a:p>
            <a:pPr lvl="2"/>
            <a:r>
              <a:rPr lang="en-US" dirty="0"/>
              <a:t>Have a chat about what you think and make some notes (10 mins)</a:t>
            </a:r>
          </a:p>
          <a:p>
            <a:pPr lvl="1"/>
            <a:r>
              <a:rPr lang="en-US" dirty="0"/>
              <a:t>But hey, it’s up to you!</a:t>
            </a:r>
          </a:p>
          <a:p>
            <a:r>
              <a:rPr lang="en-US" dirty="0"/>
              <a:t>Come back and tell us all about it</a:t>
            </a:r>
          </a:p>
        </p:txBody>
      </p:sp>
    </p:spTree>
    <p:extLst>
      <p:ext uri="{BB962C8B-B14F-4D97-AF65-F5344CB8AC3E}">
        <p14:creationId xmlns:p14="http://schemas.microsoft.com/office/powerpoint/2010/main" val="321427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D1C89-9179-B81C-3813-A8261366E5AC}"/>
              </a:ext>
            </a:extLst>
          </p:cNvPr>
          <p:cNvSpPr>
            <a:spLocks noGrp="1"/>
          </p:cNvSpPr>
          <p:nvPr>
            <p:ph type="title"/>
          </p:nvPr>
        </p:nvSpPr>
        <p:spPr/>
        <p:txBody>
          <a:bodyPr/>
          <a:lstStyle/>
          <a:p>
            <a:r>
              <a:rPr lang="en-US" dirty="0"/>
              <a:t>What did you think?</a:t>
            </a:r>
          </a:p>
        </p:txBody>
      </p:sp>
      <p:pic>
        <p:nvPicPr>
          <p:cNvPr id="5" name="Content Placeholder 4" descr="A white text on a black background&#10;&#10;AI-generated content may be incorrect.">
            <a:extLst>
              <a:ext uri="{FF2B5EF4-FFF2-40B4-BE49-F238E27FC236}">
                <a16:creationId xmlns:a16="http://schemas.microsoft.com/office/drawing/2014/main" id="{0B422500-B775-C930-E5D2-57FA64F8A76B}"/>
              </a:ext>
            </a:extLst>
          </p:cNvPr>
          <p:cNvPicPr>
            <a:picLocks noGrp="1" noChangeAspect="1"/>
          </p:cNvPicPr>
          <p:nvPr>
            <p:ph idx="1"/>
          </p:nvPr>
        </p:nvPicPr>
        <p:blipFill>
          <a:blip r:embed="rId2"/>
          <a:stretch>
            <a:fillRect/>
          </a:stretch>
        </p:blipFill>
        <p:spPr>
          <a:xfrm>
            <a:off x="1526540" y="5442426"/>
            <a:ext cx="2921000" cy="711200"/>
          </a:xfrm>
        </p:spPr>
      </p:pic>
      <p:pic>
        <p:nvPicPr>
          <p:cNvPr id="7" name="Picture 6" descr="A black and white logo&#10;&#10;AI-generated content may be incorrect.">
            <a:extLst>
              <a:ext uri="{FF2B5EF4-FFF2-40B4-BE49-F238E27FC236}">
                <a16:creationId xmlns:a16="http://schemas.microsoft.com/office/drawing/2014/main" id="{419F4C57-0261-6033-C632-54076DA636FD}"/>
              </a:ext>
            </a:extLst>
          </p:cNvPr>
          <p:cNvPicPr>
            <a:picLocks noChangeAspect="1"/>
          </p:cNvPicPr>
          <p:nvPr/>
        </p:nvPicPr>
        <p:blipFill>
          <a:blip r:embed="rId3"/>
          <a:stretch>
            <a:fillRect/>
          </a:stretch>
        </p:blipFill>
        <p:spPr>
          <a:xfrm>
            <a:off x="1850390" y="7656354"/>
            <a:ext cx="2273300" cy="838200"/>
          </a:xfrm>
          <a:prstGeom prst="rect">
            <a:avLst/>
          </a:prstGeom>
        </p:spPr>
      </p:pic>
      <p:pic>
        <p:nvPicPr>
          <p:cNvPr id="9" name="Picture 8" descr="A black background with white text&#10;&#10;AI-generated content may be incorrect.">
            <a:extLst>
              <a:ext uri="{FF2B5EF4-FFF2-40B4-BE49-F238E27FC236}">
                <a16:creationId xmlns:a16="http://schemas.microsoft.com/office/drawing/2014/main" id="{D9CFDD1B-0F4F-FAFB-3585-A73B2FB06C41}"/>
              </a:ext>
            </a:extLst>
          </p:cNvPr>
          <p:cNvPicPr>
            <a:picLocks noChangeAspect="1"/>
          </p:cNvPicPr>
          <p:nvPr/>
        </p:nvPicPr>
        <p:blipFill>
          <a:blip r:embed="rId4"/>
          <a:stretch>
            <a:fillRect/>
          </a:stretch>
        </p:blipFill>
        <p:spPr>
          <a:xfrm>
            <a:off x="1748790" y="3147218"/>
            <a:ext cx="2032000" cy="609600"/>
          </a:xfrm>
          <a:prstGeom prst="rect">
            <a:avLst/>
          </a:prstGeom>
        </p:spPr>
      </p:pic>
      <p:sp>
        <p:nvSpPr>
          <p:cNvPr id="10" name="TextBox 9">
            <a:extLst>
              <a:ext uri="{FF2B5EF4-FFF2-40B4-BE49-F238E27FC236}">
                <a16:creationId xmlns:a16="http://schemas.microsoft.com/office/drawing/2014/main" id="{AA818D24-2532-5CBA-C67E-CD016C02AACE}"/>
              </a:ext>
            </a:extLst>
          </p:cNvPr>
          <p:cNvSpPr txBox="1"/>
          <p:nvPr/>
        </p:nvSpPr>
        <p:spPr>
          <a:xfrm>
            <a:off x="6177280" y="2362388"/>
            <a:ext cx="10505440" cy="1569660"/>
          </a:xfrm>
          <a:prstGeom prst="rect">
            <a:avLst/>
          </a:prstGeom>
          <a:noFill/>
        </p:spPr>
        <p:txBody>
          <a:bodyPr wrap="square" rtlCol="0">
            <a:spAutoFit/>
          </a:bodyPr>
          <a:lstStyle/>
          <a:p>
            <a:r>
              <a:rPr lang="en-US" sz="3200" dirty="0"/>
              <a:t>Pros:</a:t>
            </a:r>
          </a:p>
          <a:p>
            <a:endParaRPr lang="en-US" sz="3200" dirty="0"/>
          </a:p>
          <a:p>
            <a:r>
              <a:rPr lang="en-US" sz="3200" dirty="0"/>
              <a:t>Cons:</a:t>
            </a:r>
          </a:p>
        </p:txBody>
      </p:sp>
      <p:sp>
        <p:nvSpPr>
          <p:cNvPr id="11" name="TextBox 10">
            <a:extLst>
              <a:ext uri="{FF2B5EF4-FFF2-40B4-BE49-F238E27FC236}">
                <a16:creationId xmlns:a16="http://schemas.microsoft.com/office/drawing/2014/main" id="{CCBED78D-517B-A73D-9DE3-34B31DF002B0}"/>
              </a:ext>
            </a:extLst>
          </p:cNvPr>
          <p:cNvSpPr txBox="1"/>
          <p:nvPr/>
        </p:nvSpPr>
        <p:spPr>
          <a:xfrm>
            <a:off x="6177280" y="5052188"/>
            <a:ext cx="10342880" cy="1569660"/>
          </a:xfrm>
          <a:prstGeom prst="rect">
            <a:avLst/>
          </a:prstGeom>
          <a:noFill/>
        </p:spPr>
        <p:txBody>
          <a:bodyPr wrap="square" rtlCol="0">
            <a:spAutoFit/>
          </a:bodyPr>
          <a:lstStyle/>
          <a:p>
            <a:r>
              <a:rPr lang="en-US" sz="3200" dirty="0"/>
              <a:t>Pros:</a:t>
            </a:r>
          </a:p>
          <a:p>
            <a:endParaRPr lang="en-US" sz="3200" dirty="0"/>
          </a:p>
          <a:p>
            <a:r>
              <a:rPr lang="en-US" sz="3200" dirty="0"/>
              <a:t>Cons:</a:t>
            </a:r>
          </a:p>
        </p:txBody>
      </p:sp>
      <p:sp>
        <p:nvSpPr>
          <p:cNvPr id="12" name="TextBox 11">
            <a:extLst>
              <a:ext uri="{FF2B5EF4-FFF2-40B4-BE49-F238E27FC236}">
                <a16:creationId xmlns:a16="http://schemas.microsoft.com/office/drawing/2014/main" id="{1CF820DA-3022-A998-0B4A-70716968F46C}"/>
              </a:ext>
            </a:extLst>
          </p:cNvPr>
          <p:cNvSpPr txBox="1"/>
          <p:nvPr/>
        </p:nvSpPr>
        <p:spPr>
          <a:xfrm>
            <a:off x="6177280" y="7524402"/>
            <a:ext cx="10505440" cy="1569660"/>
          </a:xfrm>
          <a:prstGeom prst="rect">
            <a:avLst/>
          </a:prstGeom>
          <a:noFill/>
        </p:spPr>
        <p:txBody>
          <a:bodyPr wrap="square" rtlCol="0">
            <a:spAutoFit/>
          </a:bodyPr>
          <a:lstStyle/>
          <a:p>
            <a:r>
              <a:rPr lang="en-US" sz="3200" dirty="0"/>
              <a:t>Pros:</a:t>
            </a:r>
          </a:p>
          <a:p>
            <a:endParaRPr lang="en-US" sz="3200" dirty="0"/>
          </a:p>
          <a:p>
            <a:r>
              <a:rPr lang="en-US" sz="3200" dirty="0"/>
              <a:t>Cons:</a:t>
            </a:r>
          </a:p>
        </p:txBody>
      </p:sp>
    </p:spTree>
    <p:extLst>
      <p:ext uri="{BB962C8B-B14F-4D97-AF65-F5344CB8AC3E}">
        <p14:creationId xmlns:p14="http://schemas.microsoft.com/office/powerpoint/2010/main" val="37190394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72</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VPN Applications and Architectures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a:t>Chapter 5</a:t>
            </a:r>
          </a:p>
        </p:txBody>
      </p:sp>
    </p:spTree>
    <p:extLst>
      <p:ext uri="{BB962C8B-B14F-4D97-AF65-F5344CB8AC3E}">
        <p14:creationId xmlns:p14="http://schemas.microsoft.com/office/powerpoint/2010/main" val="2401309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74</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925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78</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79</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endParaRPr lang="en-US" dirty="0"/>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80</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81</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7A8F-4535-C858-A0AB-3C6D99B11E87}"/>
              </a:ext>
            </a:extLst>
          </p:cNvPr>
          <p:cNvSpPr>
            <a:spLocks noGrp="1"/>
          </p:cNvSpPr>
          <p:nvPr>
            <p:ph type="title"/>
          </p:nvPr>
        </p:nvSpPr>
        <p:spPr/>
        <p:txBody>
          <a:bodyPr/>
          <a:lstStyle/>
          <a:p>
            <a:r>
              <a:rPr lang="en-US" dirty="0" err="1"/>
              <a:t>Wireguard</a:t>
            </a:r>
            <a:endParaRPr lang="en-US" dirty="0"/>
          </a:p>
        </p:txBody>
      </p:sp>
      <p:pic>
        <p:nvPicPr>
          <p:cNvPr id="5" name="Content Placeholder 4" descr="A red and black logo&#10;&#10;AI-generated content may be incorrect.">
            <a:extLst>
              <a:ext uri="{FF2B5EF4-FFF2-40B4-BE49-F238E27FC236}">
                <a16:creationId xmlns:a16="http://schemas.microsoft.com/office/drawing/2014/main" id="{32597234-DF38-B762-62EB-7E9D439E6209}"/>
              </a:ext>
            </a:extLst>
          </p:cNvPr>
          <p:cNvPicPr>
            <a:picLocks noGrp="1" noChangeAspect="1"/>
          </p:cNvPicPr>
          <p:nvPr>
            <p:ph idx="1"/>
          </p:nvPr>
        </p:nvPicPr>
        <p:blipFill>
          <a:blip r:embed="rId2"/>
          <a:stretch>
            <a:fillRect/>
          </a:stretch>
        </p:blipFill>
        <p:spPr>
          <a:xfrm>
            <a:off x="10050302" y="8093869"/>
            <a:ext cx="7653259" cy="1561062"/>
          </a:xfrm>
        </p:spPr>
      </p:pic>
      <p:sp>
        <p:nvSpPr>
          <p:cNvPr id="6" name="Text Placeholder 2">
            <a:extLst>
              <a:ext uri="{FF2B5EF4-FFF2-40B4-BE49-F238E27FC236}">
                <a16:creationId xmlns:a16="http://schemas.microsoft.com/office/drawing/2014/main" id="{991A92E4-81AF-E5DE-98CC-423ED9B62843}"/>
              </a:ext>
            </a:extLst>
          </p:cNvPr>
          <p:cNvSpPr txBox="1">
            <a:spLocks/>
          </p:cNvSpPr>
          <p:nvPr/>
        </p:nvSpPr>
        <p:spPr>
          <a:xfrm>
            <a:off x="1257300" y="21931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Open-source VPN software released in 2015</a:t>
            </a:r>
          </a:p>
          <a:p>
            <a:pPr lvl="1"/>
            <a:r>
              <a:rPr lang="en-US" dirty="0"/>
              <a:t>Intended to be faster and lighter than IPsec or OpenVPN</a:t>
            </a:r>
          </a:p>
          <a:p>
            <a:pPr lvl="1"/>
            <a:r>
              <a:rPr lang="en-US" dirty="0"/>
              <a:t>Uses UDP to carry all traffic</a:t>
            </a:r>
          </a:p>
          <a:p>
            <a:pPr lvl="1"/>
            <a:r>
              <a:rPr lang="en-US" dirty="0"/>
              <a:t>Incorporated in many commercial products as of 2020 or so</a:t>
            </a:r>
          </a:p>
          <a:p>
            <a:pPr lvl="2"/>
            <a:r>
              <a:rPr lang="en-US" dirty="0"/>
              <a:t>Services: PIA, </a:t>
            </a:r>
            <a:r>
              <a:rPr lang="en-US" dirty="0" err="1"/>
              <a:t>NordVPN</a:t>
            </a:r>
            <a:r>
              <a:rPr lang="en-US" dirty="0"/>
              <a:t>, </a:t>
            </a:r>
            <a:r>
              <a:rPr lang="en-US" dirty="0" err="1"/>
              <a:t>Mullvad</a:t>
            </a:r>
            <a:r>
              <a:rPr lang="en-US" dirty="0"/>
              <a:t>, </a:t>
            </a:r>
            <a:r>
              <a:rPr lang="en-US" dirty="0" err="1"/>
              <a:t>ProtonVPN</a:t>
            </a:r>
            <a:r>
              <a:rPr lang="en-US" dirty="0"/>
              <a:t>, others</a:t>
            </a:r>
          </a:p>
          <a:p>
            <a:pPr lvl="2"/>
            <a:r>
              <a:rPr lang="en-US" dirty="0"/>
              <a:t>Platforms: </a:t>
            </a:r>
            <a:r>
              <a:rPr lang="en-US" dirty="0" err="1"/>
              <a:t>TailScale</a:t>
            </a:r>
            <a:r>
              <a:rPr lang="en-US" dirty="0"/>
              <a:t>, Cloudflare</a:t>
            </a:r>
          </a:p>
          <a:p>
            <a:pPr lvl="1"/>
            <a:r>
              <a:rPr lang="en-US" dirty="0"/>
              <a:t>Also now natively part of many operating systems</a:t>
            </a:r>
          </a:p>
          <a:p>
            <a:r>
              <a:rPr lang="en-US" dirty="0"/>
              <a:t>While technically robust and widely deployed</a:t>
            </a:r>
          </a:p>
          <a:p>
            <a:pPr lvl="1"/>
            <a:r>
              <a:rPr lang="en-US" dirty="0"/>
              <a:t>Not yet FIPs-validated by NIST</a:t>
            </a:r>
          </a:p>
          <a:p>
            <a:pPr lvl="1"/>
            <a:r>
              <a:rPr lang="en-US" dirty="0"/>
              <a:t>Non-compliant though awesome</a:t>
            </a:r>
          </a:p>
          <a:p>
            <a:pPr lvl="1"/>
            <a:r>
              <a:rPr lang="en-US" dirty="0"/>
              <a:t>This will change, but when?</a:t>
            </a:r>
          </a:p>
        </p:txBody>
      </p:sp>
    </p:spTree>
    <p:extLst>
      <p:ext uri="{BB962C8B-B14F-4D97-AF65-F5344CB8AC3E}">
        <p14:creationId xmlns:p14="http://schemas.microsoft.com/office/powerpoint/2010/main" val="28310500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p:txBody>
          <a:bodyPr>
            <a:normAutofit fontScale="925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83</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84</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usually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85</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86</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87</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15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88</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89</a:t>
            </a:fld>
            <a:endParaRPr lang="en-US"/>
          </a:p>
        </p:txBody>
      </p:sp>
    </p:spTree>
    <p:extLst>
      <p:ext uri="{BB962C8B-B14F-4D97-AF65-F5344CB8AC3E}">
        <p14:creationId xmlns:p14="http://schemas.microsoft.com/office/powerpoint/2010/main" val="984714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t>https://</a:t>
            </a:r>
            <a:r>
              <a:rPr lang="en-US" dirty="0" err="1"/>
              <a:t>class.hillvt.com</a:t>
            </a:r>
            <a:r>
              <a:rPr lang="en-US" dirty="0"/>
              <a:t>/2025/04/20/</a:t>
            </a:r>
            <a:r>
              <a:rPr lang="en-US" dirty="0" err="1"/>
              <a:t>VPNRA.html</a:t>
            </a:r>
            <a:endParaRPr lang="en-US" dirty="0"/>
          </a:p>
          <a:p>
            <a:r>
              <a:rPr lang="en-US" dirty="0"/>
              <a:t>That’s the link you (hopefully) received last week</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Wednesday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p:txBody>
          <a:bodyPr/>
          <a:lstStyle/>
          <a:p>
            <a:r>
              <a:rPr lang="en-US" dirty="0"/>
              <a:t>VPN Building Blocks</a:t>
            </a:r>
          </a:p>
          <a:p>
            <a:pPr lvl="1"/>
            <a:r>
              <a:rPr lang="en-US" dirty="0"/>
              <a:t>AAA</a:t>
            </a:r>
          </a:p>
          <a:p>
            <a:pPr lvl="1"/>
            <a:r>
              <a:rPr lang="en-US" dirty="0"/>
              <a:t>Encryption</a:t>
            </a:r>
          </a:p>
          <a:p>
            <a:pPr lvl="1"/>
            <a:r>
              <a:rPr lang="en-US" dirty="0"/>
              <a:t>Certificates</a:t>
            </a:r>
          </a:p>
          <a:p>
            <a:r>
              <a:rPr lang="en-US" dirty="0"/>
              <a:t>VPN Applications</a:t>
            </a:r>
          </a:p>
          <a:p>
            <a:pPr lvl="1"/>
            <a:r>
              <a:rPr lang="en-US" dirty="0"/>
              <a:t>Protocols and Solutions</a:t>
            </a:r>
          </a:p>
          <a:p>
            <a:pPr lvl="1"/>
            <a:r>
              <a:rPr lang="en-US" dirty="0"/>
              <a:t>Separation vs Encryption</a:t>
            </a:r>
          </a:p>
          <a:p>
            <a:r>
              <a:rPr lang="en-US" dirty="0"/>
              <a:t>Exercise Review</a:t>
            </a:r>
          </a:p>
          <a:p>
            <a:pPr lvl="1"/>
            <a:endParaRPr lang="en-US" dirty="0"/>
          </a:p>
          <a:p>
            <a:endParaRPr lang="en-US" dirty="0"/>
          </a:p>
        </p:txBody>
      </p:sp>
    </p:spTree>
    <p:extLst>
      <p:ext uri="{BB962C8B-B14F-4D97-AF65-F5344CB8AC3E}">
        <p14:creationId xmlns:p14="http://schemas.microsoft.com/office/powerpoint/2010/main" val="26086612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92</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a:t>Chapter 6</a:t>
            </a:r>
          </a:p>
        </p:txBody>
      </p:sp>
    </p:spTree>
    <p:extLst>
      <p:ext uri="{BB962C8B-B14F-4D97-AF65-F5344CB8AC3E}">
        <p14:creationId xmlns:p14="http://schemas.microsoft.com/office/powerpoint/2010/main" val="231086363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95</a:t>
            </a:fld>
            <a:endParaRPr lang="en-US"/>
          </a:p>
        </p:txBody>
      </p:sp>
    </p:spTree>
    <p:extLst>
      <p:ext uri="{BB962C8B-B14F-4D97-AF65-F5344CB8AC3E}">
        <p14:creationId xmlns:p14="http://schemas.microsoft.com/office/powerpoint/2010/main" val="2836615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96</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97</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98</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A909-C5D3-5AE0-1001-C5C546A57AE3}"/>
              </a:ext>
            </a:extLst>
          </p:cNvPr>
          <p:cNvSpPr>
            <a:spLocks noGrp="1"/>
          </p:cNvSpPr>
          <p:nvPr>
            <p:ph type="title"/>
          </p:nvPr>
        </p:nvSpPr>
        <p:spPr/>
        <p:txBody>
          <a:bodyPr/>
          <a:lstStyle/>
          <a:p>
            <a:r>
              <a:rPr lang="en-US" dirty="0"/>
              <a:t>Remote Access examples (beyond basic VPNs)</a:t>
            </a:r>
          </a:p>
        </p:txBody>
      </p:sp>
      <p:sp>
        <p:nvSpPr>
          <p:cNvPr id="3" name="Content Placeholder 2">
            <a:extLst>
              <a:ext uri="{FF2B5EF4-FFF2-40B4-BE49-F238E27FC236}">
                <a16:creationId xmlns:a16="http://schemas.microsoft.com/office/drawing/2014/main" id="{9DB3160D-E0CA-D952-564D-357099518C3B}"/>
              </a:ext>
            </a:extLst>
          </p:cNvPr>
          <p:cNvSpPr>
            <a:spLocks noGrp="1"/>
          </p:cNvSpPr>
          <p:nvPr>
            <p:ph idx="1"/>
          </p:nvPr>
        </p:nvSpPr>
        <p:spPr/>
        <p:txBody>
          <a:bodyPr/>
          <a:lstStyle/>
          <a:p>
            <a:r>
              <a:rPr lang="en-US" dirty="0"/>
              <a:t>Virtual Desktop Infrastructure (VDI)</a:t>
            </a:r>
          </a:p>
          <a:p>
            <a:pPr lvl="1"/>
            <a:r>
              <a:rPr lang="en-US" b="1" dirty="0"/>
              <a:t>Citrix Virtual Apps and Desktops</a:t>
            </a:r>
            <a:r>
              <a:rPr lang="en-US" dirty="0"/>
              <a:t> – The legacy standard in banking.</a:t>
            </a:r>
          </a:p>
          <a:p>
            <a:pPr lvl="1"/>
            <a:r>
              <a:rPr lang="en-US" b="1" dirty="0"/>
              <a:t>Microsoft Azure Virtual Desktop (AVD)</a:t>
            </a:r>
            <a:r>
              <a:rPr lang="en-US" dirty="0"/>
              <a:t> – MS is everywhere, so...</a:t>
            </a:r>
          </a:p>
          <a:p>
            <a:pPr lvl="1"/>
            <a:r>
              <a:rPr lang="en-US" b="1" dirty="0"/>
              <a:t>VMware Horizon</a:t>
            </a:r>
            <a:r>
              <a:rPr lang="en-US" dirty="0"/>
              <a:t> – For VMware-heavy infrastructures.</a:t>
            </a:r>
          </a:p>
          <a:p>
            <a:r>
              <a:rPr lang="en-US" dirty="0"/>
              <a:t>Remote Monitoring and Management (RMM) for Vendors</a:t>
            </a:r>
          </a:p>
          <a:p>
            <a:pPr lvl="1"/>
            <a:r>
              <a:rPr lang="en-US" dirty="0" err="1"/>
              <a:t>Connectwise</a:t>
            </a:r>
            <a:r>
              <a:rPr lang="en-US" dirty="0"/>
              <a:t> Control</a:t>
            </a:r>
          </a:p>
          <a:p>
            <a:pPr lvl="1"/>
            <a:r>
              <a:rPr lang="en-US" dirty="0"/>
              <a:t>LogMeIn </a:t>
            </a:r>
          </a:p>
          <a:p>
            <a:r>
              <a:rPr lang="en-US" dirty="0"/>
              <a:t>Secure Web Portals &amp; Application Gateways</a:t>
            </a:r>
          </a:p>
          <a:p>
            <a:pPr lvl="1"/>
            <a:r>
              <a:rPr lang="en-US" dirty="0"/>
              <a:t>F5, Okta, Duo, Zscaler provide various identity and other web </a:t>
            </a:r>
            <a:r>
              <a:rPr lang="en-US" dirty="0" err="1"/>
              <a:t>svcs</a:t>
            </a:r>
            <a:endParaRPr lang="en-US" dirty="0"/>
          </a:p>
          <a:p>
            <a:r>
              <a:rPr lang="en-US" dirty="0"/>
              <a:t>Big trend is towards zero-trust architectures.</a:t>
            </a:r>
          </a:p>
        </p:txBody>
      </p:sp>
    </p:spTree>
    <p:extLst>
      <p:ext uri="{BB962C8B-B14F-4D97-AF65-F5344CB8AC3E}">
        <p14:creationId xmlns:p14="http://schemas.microsoft.com/office/powerpoint/2010/main" val="19508482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92380</TotalTime>
  <Words>10977</Words>
  <Application>Microsoft Macintosh PowerPoint</Application>
  <PresentationFormat>Custom</PresentationFormat>
  <Paragraphs>1815</Paragraphs>
  <Slides>128</Slides>
  <Notes>62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128</vt:i4>
      </vt:variant>
    </vt:vector>
  </HeadingPairs>
  <TitlesOfParts>
    <vt:vector size="142" baseType="lpstr">
      <vt:lpstr>ヒラギノ角ゴ Pro W3</vt:lpstr>
      <vt:lpstr>Andale Mono</vt:lpstr>
      <vt:lpstr>Arial</vt:lpstr>
      <vt:lpstr>Arial Narrow</vt:lpstr>
      <vt:lpstr>Calibri</vt:lpstr>
      <vt:lpstr>Calibri Light</vt:lpstr>
      <vt:lpstr>Helvetica Neue Condensed</vt:lpstr>
      <vt:lpstr>Helvetica Neue Condensed</vt:lpstr>
      <vt:lpstr>Helvetica Neue Medium</vt:lpstr>
      <vt:lpstr>Luminari</vt:lpstr>
      <vt:lpstr>Snell Roundhand</vt:lpstr>
      <vt:lpstr>Symbol</vt:lpstr>
      <vt:lpstr>Wingdings</vt:lpstr>
      <vt:lpstr>Office Theme</vt:lpstr>
      <vt:lpstr>PowerPoint Presentation</vt:lpstr>
      <vt:lpstr>Setting the Stage</vt:lpstr>
      <vt:lpstr>What’s a VPN, anyway?</vt:lpstr>
      <vt:lpstr>Activity: VPN risks today</vt:lpstr>
      <vt:lpstr>Introductions</vt:lpstr>
      <vt:lpstr>Program Introduction</vt:lpstr>
      <vt:lpstr>Overall Goals of the Course</vt:lpstr>
      <vt:lpstr>Roadmap to the Class</vt:lpstr>
      <vt:lpstr>Don’t forget our class web site</vt:lpstr>
      <vt:lpstr>VPNs: The FDIC Context</vt:lpstr>
      <vt:lpstr>Chapter Objectives</vt:lpstr>
      <vt:lpstr>What does the FFIEC handbook say?</vt:lpstr>
      <vt:lpstr>First, some VPN truths</vt:lpstr>
      <vt:lpstr>So Then, Why A Class on VPNs?</vt:lpstr>
      <vt:lpstr>The FDIC IG’s 3 Biggest Challenges are all in Tech</vt:lpstr>
      <vt:lpstr>A Closer Look at Financial Privacy</vt:lpstr>
      <vt:lpstr>What Are We Hiding?</vt:lpstr>
      <vt:lpstr>What do VPNs provide?</vt:lpstr>
      <vt:lpstr>What is Remote Access?</vt:lpstr>
      <vt:lpstr>Notable VPN Failures and Weaknesses</vt:lpstr>
      <vt:lpstr>Non-VPN “privacy” in an interconnected world</vt:lpstr>
      <vt:lpstr>Discuss: VPNs in daily use</vt:lpstr>
      <vt:lpstr>Activity: VPNs and Remote Access in Banks</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Backdoors</vt:lpstr>
      <vt:lpstr>Activity: Authentication of the Future</vt:lpstr>
      <vt:lpstr>Let’s do this instead:</vt:lpstr>
      <vt:lpstr>What did you think?</vt:lpstr>
      <vt:lpstr>Chapter Summary Questions</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Wireguard</vt:lpstr>
      <vt:lpstr>Internet Access Client VPNs</vt:lpstr>
      <vt:lpstr>VPN Limitations</vt:lpstr>
      <vt:lpstr>Embedded VPNs</vt:lpstr>
      <vt:lpstr>Topics related to VPNs with more to discuss</vt:lpstr>
      <vt:lpstr>VPNs based solely on separation</vt:lpstr>
      <vt:lpstr>MPLS: VPN or not? “Secure” or not?</vt:lpstr>
      <vt:lpstr>Activity: What to use where?</vt:lpstr>
      <vt:lpstr>Exercise Topology</vt:lpstr>
      <vt:lpstr>Review of Wednesday</vt:lpstr>
      <vt:lpstr>Chapter Summary Questions</vt:lpstr>
      <vt:lpstr>Split Tunnels</vt:lpstr>
      <vt:lpstr>VPN Platforms and Products</vt:lpstr>
      <vt:lpstr>Chapter Objectives</vt:lpstr>
      <vt:lpstr>Site-to-Site Solutions</vt:lpstr>
      <vt:lpstr>Remote Access Solutions</vt:lpstr>
      <vt:lpstr>Remote Desktop or DaaS</vt:lpstr>
      <vt:lpstr>Remote Access examples (beyond basic VPNs)</vt:lpstr>
      <vt:lpstr>VPNs and Firewalls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Who’s in Charge?</vt:lpstr>
      <vt:lpstr>Risk Management Expectations 🛡️ </vt:lpstr>
      <vt:lpstr>Hmm...a VPN/RA-specific Risk Assessment?</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VPN Case Studies and Examples</vt:lpstr>
      <vt:lpstr>VPN Case Studies and Examples</vt:lpstr>
      <vt:lpstr>Let’s Wrap it Up!</vt:lpstr>
      <vt:lpstr>Review</vt:lpstr>
      <vt:lpstr>Knowledge Check</vt:lpstr>
      <vt:lpstr>Before we go…</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12501</cp:revision>
  <dcterms:created xsi:type="dcterms:W3CDTF">2016-01-13T17:16:24Z</dcterms:created>
  <dcterms:modified xsi:type="dcterms:W3CDTF">2025-05-13T20:13:40Z</dcterms:modified>
  <cp:category/>
</cp:coreProperties>
</file>